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99" r:id="rId4"/>
    <p:sldId id="270" r:id="rId5"/>
    <p:sldId id="257" r:id="rId6"/>
    <p:sldId id="258" r:id="rId7"/>
    <p:sldId id="259" r:id="rId8"/>
    <p:sldId id="260" r:id="rId9"/>
    <p:sldId id="266" r:id="rId10"/>
    <p:sldId id="267" r:id="rId11"/>
    <p:sldId id="314" r:id="rId12"/>
    <p:sldId id="286" r:id="rId13"/>
    <p:sldId id="301" r:id="rId14"/>
    <p:sldId id="269" r:id="rId15"/>
    <p:sldId id="271" r:id="rId16"/>
    <p:sldId id="272" r:id="rId17"/>
    <p:sldId id="274" r:id="rId18"/>
    <p:sldId id="275" r:id="rId19"/>
    <p:sldId id="276" r:id="rId20"/>
    <p:sldId id="278" r:id="rId21"/>
    <p:sldId id="280" r:id="rId22"/>
    <p:sldId id="281" r:id="rId23"/>
    <p:sldId id="287" r:id="rId24"/>
    <p:sldId id="288" r:id="rId25"/>
    <p:sldId id="302" r:id="rId26"/>
    <p:sldId id="303" r:id="rId27"/>
    <p:sldId id="304" r:id="rId28"/>
    <p:sldId id="305" r:id="rId29"/>
    <p:sldId id="312" r:id="rId30"/>
    <p:sldId id="306" r:id="rId31"/>
    <p:sldId id="307" r:id="rId32"/>
    <p:sldId id="308" r:id="rId33"/>
    <p:sldId id="309" r:id="rId34"/>
    <p:sldId id="310" r:id="rId35"/>
    <p:sldId id="311" r:id="rId36"/>
    <p:sldId id="292" r:id="rId37"/>
    <p:sldId id="293" r:id="rId38"/>
    <p:sldId id="295" r:id="rId39"/>
    <p:sldId id="296" r:id="rId40"/>
    <p:sldId id="297" r:id="rId41"/>
    <p:sldId id="300" r:id="rId42"/>
    <p:sldId id="289" r:id="rId43"/>
    <p:sldId id="315" r:id="rId44"/>
    <p:sldId id="316"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85" autoAdjust="0"/>
    <p:restoredTop sz="94660"/>
  </p:normalViewPr>
  <p:slideViewPr>
    <p:cSldViewPr>
      <p:cViewPr varScale="1">
        <p:scale>
          <a:sx n="70" d="100"/>
          <a:sy n="70" d="100"/>
        </p:scale>
        <p:origin x="1632" y="48"/>
      </p:cViewPr>
      <p:guideLst>
        <p:guide orient="horz" pos="89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岗位开发</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参与：团省委各相关职能部门，各地市团委、高校团委</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48E0011E-D85A-484F-B2CB-063B1D105F24}" type="par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任务：根据</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年展翅计划岗位分配表，各相关单位整合资源，完成开发岗位数量。</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开通帐号</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EC53D04C-A6A8-4F1D-A2AA-C7518193B450}" type="par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任务：为地市、高校团委等开设管理帐号并赋予相应权限，各级团组织在对接好用人单位后，进入后台为每个用人单位开设专属帐号，用于发布岗位、管理单位信息、查看应征学生信息。</a:t>
          </a:r>
        </a:p>
      </dgm:t>
    </dgm:pt>
    <dgm:pt modelId="{DA9D9213-33F8-492C-806E-4CC99EC70F71}" type="par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岗位上线</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92FFC01A-6E75-47F8-87CF-BEDE7E596C36}" type="par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任务：各地市、高校团委通知、指导用人单位将岗位信息上传至“展翅计划”官网系统。</a:t>
          </a:r>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dirty="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927" custLinFactNeighborY="-52061">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Y="-59189">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300000" custLinFactNeighborX="-343" custLinFactNeighborY="-371539"/>
      <dgm:spPr/>
    </dgm:pt>
    <dgm:pt modelId="{C6DA092A-5193-4C31-A7F0-DB94E02FEC62}" type="pres">
      <dgm:prSet presAssocID="{6D54A21C-4769-477A-930F-D00DEA560579}" presName="Child" presStyleLbl="revTx" presStyleIdx="3" presStyleCnt="6" custLinFactY="-27829"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NeighborX="75" custLinFactNeighborY="-71227">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NeighborY="-74578">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426066" custLinFactNeighborY="-500000"/>
      <dgm:spPr/>
    </dgm:pt>
    <dgm:pt modelId="{27D57FF3-A82B-4CB5-B6CC-EF2251BD3196}" type="pres">
      <dgm:prSet presAssocID="{B04C40CF-AA54-4460-8119-FD4B00F1FB0F}" presName="Child" presStyleLbl="revTx" presStyleIdx="5" presStyleCnt="6" custScaleY="59125" custLinFactNeighborY="-73738">
        <dgm:presLayoutVars>
          <dgm:chMax val="0"/>
          <dgm:chPref val="0"/>
          <dgm:bulletEnabled val="1"/>
        </dgm:presLayoutVars>
      </dgm:prSet>
      <dgm:spPr/>
      <dgm:t>
        <a:bodyPr/>
        <a:lstStyle/>
        <a:p>
          <a:endParaRPr lang="zh-CN" altLang="en-US"/>
        </a:p>
      </dgm:t>
    </dgm:pt>
  </dgm:ptLst>
  <dgm:cxnLst>
    <dgm:cxn modelId="{0ADA9C7A-25B2-467F-B76C-4CBF6501EFB8}" srcId="{B04C40CF-AA54-4460-8119-FD4B00F1FB0F}" destId="{2AFA3FE7-3BD3-4D41-9897-36194F549DDE}" srcOrd="1" destOrd="0" parTransId="{5933478B-2515-4B94-9545-BFE70DD1E0B1}" sibTransId="{FC909250-EFA9-4E00-812B-D4D863F7E7C7}"/>
    <dgm:cxn modelId="{439B5021-59A2-49D3-A17B-7417B192BA8C}" srcId="{6D54A21C-4769-477A-930F-D00DEA560579}" destId="{CB023F10-58BC-4BAF-8CB3-F1A1299C95A1}" srcOrd="1" destOrd="0" parTransId="{DA9D9213-33F8-492C-806E-4CC99EC70F71}" sibTransId="{DEFD6445-B273-4F6E-A707-2E5BF794532A}"/>
    <dgm:cxn modelId="{EF42F119-725A-4FD1-BD89-95AED2891B59}" type="presOf" srcId="{CF65EF7B-4CCB-4C12-8F2C-231AF06A7631}" destId="{45087D0A-9178-44B2-B502-8C891BDDA300}" srcOrd="0" destOrd="0" presId="urn:microsoft.com/office/officeart/2011/layout/TabList"/>
    <dgm:cxn modelId="{DF1DBE76-65DE-441A-9E04-6E07187025A5}" type="presOf" srcId="{089B2461-830A-4B34-BDDE-BD8E36A33DC9}" destId="{92EB1525-A9A2-47F4-B69C-366523EC0C30}" srcOrd="0" destOrd="0"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CD9DF4B0-D528-46BA-BB57-323308878499}" srcId="{F96A3E4D-0CC0-4729-9EFD-3E2DB8E0DC90}" destId="{6D54A21C-4769-477A-930F-D00DEA560579}" srcOrd="1" destOrd="0" parTransId="{2EBFDDC9-4BE8-4211-9FCB-9101FBF1EE89}" sibTransId="{D32C5AAB-AF4E-4422-8884-A1208C5C9C1A}"/>
    <dgm:cxn modelId="{31FE0325-8282-4285-B630-73B89E207C3D}" type="presOf" srcId="{CB023F10-58BC-4BAF-8CB3-F1A1299C95A1}" destId="{C6DA092A-5193-4C31-A7F0-DB94E02FEC62}"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BBE80097-0AFE-44FA-8697-B2D8FF616314}" srcId="{CF65EF7B-4CCB-4C12-8F2C-231AF06A7631}" destId="{089B2461-830A-4B34-BDDE-BD8E36A33DC9}" srcOrd="1" destOrd="0" parTransId="{AC9311CE-AEA1-470D-A041-6A017FD3A161}" sibTransId="{8C780969-4DCB-4B0F-815B-46165D9F6082}"/>
    <dgm:cxn modelId="{C0E51AD4-6685-4EDE-876C-4DFDC588C3E9}" type="presOf" srcId="{5BA695D9-6A37-4110-9932-28C7A34235AF}" destId="{2AA3B45F-4B84-4985-97D1-B3F234414041}" srcOrd="0" destOrd="0" presId="urn:microsoft.com/office/officeart/2011/layout/TabList"/>
    <dgm:cxn modelId="{6CA6A69F-4961-4C86-803E-B39AFA9CDFD8}" type="presOf" srcId="{332D255E-7093-47AD-B012-014292003C92}" destId="{92EB1525-A9A2-47F4-B69C-366523EC0C30}" srcOrd="0" destOrd="1" presId="urn:microsoft.com/office/officeart/2011/layout/TabList"/>
    <dgm:cxn modelId="{DCCC5814-8EBF-46B0-ADA8-35A045944816}" type="presOf" srcId="{6D54A21C-4769-477A-930F-D00DEA560579}" destId="{9DA189E1-D9C3-405D-B4D5-2143FC148347}" srcOrd="0" destOrd="0" presId="urn:microsoft.com/office/officeart/2011/layout/TabList"/>
    <dgm:cxn modelId="{E3CD6AC3-F747-4C18-A66D-68DC59384E51}" type="presOf" srcId="{F96A3E4D-0CC0-4729-9EFD-3E2DB8E0DC90}" destId="{3C8FD256-FADE-4FA0-A0E4-30D8F0B0413E}" srcOrd="0" destOrd="0" presId="urn:microsoft.com/office/officeart/2011/layout/TabList"/>
    <dgm:cxn modelId="{E7150043-0BAA-4F24-A21B-5F2F3AE540E8}" srcId="{6D54A21C-4769-477A-930F-D00DEA560579}" destId="{EE6B3288-D61F-4ABF-9F1B-9EA3C156C495}" srcOrd="0" destOrd="0" parTransId="{EC53D04C-A6A8-4F1D-A2AA-C7518193B450}" sibTransId="{7F4ABD15-8582-42BA-9D94-6B14493215C3}"/>
    <dgm:cxn modelId="{8638A3D0-573B-4855-9D94-CF7C95B4BDAD}" type="presOf" srcId="{98DB179A-5EDD-4916-A23D-F500BA180B8E}" destId="{8FEE331E-B7F2-4BF3-B616-7631943BEE00}" srcOrd="0" destOrd="0" presId="urn:microsoft.com/office/officeart/2011/layout/TabList"/>
    <dgm:cxn modelId="{67846A14-EB44-406E-9018-70E11957EAC1}" srcId="{F96A3E4D-0CC0-4729-9EFD-3E2DB8E0DC90}" destId="{B04C40CF-AA54-4460-8119-FD4B00F1FB0F}" srcOrd="2" destOrd="0" parTransId="{63CFD8EF-5547-4E5E-9FA1-209238F9D62F}" sibTransId="{90FF082C-6905-48D7-B17F-7A86C56EE31D}"/>
    <dgm:cxn modelId="{F2AD9517-80D5-4B08-B895-305C3C8B06FF}" type="presOf" srcId="{B04C40CF-AA54-4460-8119-FD4B00F1FB0F}" destId="{3E04B2B7-1F86-41DC-B986-023FBF2194CA}" srcOrd="0" destOrd="0" presId="urn:microsoft.com/office/officeart/2011/layout/TabList"/>
    <dgm:cxn modelId="{515F0389-4814-4404-B575-DCB5AC1C18EE}" type="presOf" srcId="{EE6B3288-D61F-4ABF-9F1B-9EA3C156C495}" destId="{16A9F0D8-2484-45D6-AC49-D2CB8883B6F6}"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BE1CB302-C42C-43E4-825E-02826605DA90}" type="presOf" srcId="{2AFA3FE7-3BD3-4D41-9897-36194F549DDE}" destId="{27D57FF3-A82B-4CB5-B6CC-EF2251BD3196}" srcOrd="0" destOrd="0" presId="urn:microsoft.com/office/officeart/2011/layout/TabList"/>
    <dgm:cxn modelId="{FC49F324-46A4-411A-8B6D-E8FDD3868CFB}" type="presParOf" srcId="{3C8FD256-FADE-4FA0-A0E4-30D8F0B0413E}" destId="{1CD67855-8587-42AE-A2C2-D19CFF9DFB0C}" srcOrd="0" destOrd="0" presId="urn:microsoft.com/office/officeart/2011/layout/TabList"/>
    <dgm:cxn modelId="{C3A3E901-1027-4FB1-A0FA-37B5474E2C99}" type="presParOf" srcId="{1CD67855-8587-42AE-A2C2-D19CFF9DFB0C}" destId="{8FEE331E-B7F2-4BF3-B616-7631943BEE00}" srcOrd="0" destOrd="0" presId="urn:microsoft.com/office/officeart/2011/layout/TabList"/>
    <dgm:cxn modelId="{6D116199-EA1E-4BCF-92B0-766A2158AA1E}" type="presParOf" srcId="{1CD67855-8587-42AE-A2C2-D19CFF9DFB0C}" destId="{45087D0A-9178-44B2-B502-8C891BDDA300}" srcOrd="1" destOrd="0" presId="urn:microsoft.com/office/officeart/2011/layout/TabList"/>
    <dgm:cxn modelId="{C4F689A7-BC2A-4B2E-A8F7-30499C17F086}" type="presParOf" srcId="{1CD67855-8587-42AE-A2C2-D19CFF9DFB0C}" destId="{E6D70D9B-39C4-4976-8CB3-F59CE38A8D3F}" srcOrd="2" destOrd="0" presId="urn:microsoft.com/office/officeart/2011/layout/TabList"/>
    <dgm:cxn modelId="{EF591283-B4D1-4BD1-B700-E78D422D5AE1}" type="presParOf" srcId="{3C8FD256-FADE-4FA0-A0E4-30D8F0B0413E}" destId="{92EB1525-A9A2-47F4-B69C-366523EC0C30}" srcOrd="1" destOrd="0" presId="urn:microsoft.com/office/officeart/2011/layout/TabList"/>
    <dgm:cxn modelId="{4EF2C87E-A346-4902-82E9-BFE5EA797299}" type="presParOf" srcId="{3C8FD256-FADE-4FA0-A0E4-30D8F0B0413E}" destId="{677D2EAA-420A-4D0D-8710-E8B9879B68ED}" srcOrd="2" destOrd="0" presId="urn:microsoft.com/office/officeart/2011/layout/TabList"/>
    <dgm:cxn modelId="{86199D03-71CE-4C58-8D96-911FA3E683ED}" type="presParOf" srcId="{3C8FD256-FADE-4FA0-A0E4-30D8F0B0413E}" destId="{FD7DF644-606E-472E-B48B-5CEDEBA8E196}" srcOrd="3" destOrd="0" presId="urn:microsoft.com/office/officeart/2011/layout/TabList"/>
    <dgm:cxn modelId="{6E1F3901-5C43-4F33-AA92-C46F1861D874}" type="presParOf" srcId="{FD7DF644-606E-472E-B48B-5CEDEBA8E196}" destId="{16A9F0D8-2484-45D6-AC49-D2CB8883B6F6}" srcOrd="0" destOrd="0" presId="urn:microsoft.com/office/officeart/2011/layout/TabList"/>
    <dgm:cxn modelId="{ED1EF436-6B28-4F41-806D-B74EB0BEA21E}" type="presParOf" srcId="{FD7DF644-606E-472E-B48B-5CEDEBA8E196}" destId="{9DA189E1-D9C3-405D-B4D5-2143FC148347}" srcOrd="1" destOrd="0" presId="urn:microsoft.com/office/officeart/2011/layout/TabList"/>
    <dgm:cxn modelId="{C903A33E-2948-4403-A8A9-2D34802D3331}" type="presParOf" srcId="{FD7DF644-606E-472E-B48B-5CEDEBA8E196}" destId="{AFA524C3-802F-4945-A13C-44C2CEE3DDF0}" srcOrd="2" destOrd="0" presId="urn:microsoft.com/office/officeart/2011/layout/TabList"/>
    <dgm:cxn modelId="{516DFDC6-3E4A-4C8D-B641-A1F3221B950C}" type="presParOf" srcId="{3C8FD256-FADE-4FA0-A0E4-30D8F0B0413E}" destId="{C6DA092A-5193-4C31-A7F0-DB94E02FEC62}" srcOrd="4" destOrd="0" presId="urn:microsoft.com/office/officeart/2011/layout/TabList"/>
    <dgm:cxn modelId="{289104CE-B830-440E-BAEF-E6C38A1073B6}" type="presParOf" srcId="{3C8FD256-FADE-4FA0-A0E4-30D8F0B0413E}" destId="{E6A2DF82-59B3-4A7E-B32E-7ACDC27D46C4}" srcOrd="5" destOrd="0" presId="urn:microsoft.com/office/officeart/2011/layout/TabList"/>
    <dgm:cxn modelId="{0BB043A1-7209-4DDC-B429-6694295A13E5}" type="presParOf" srcId="{3C8FD256-FADE-4FA0-A0E4-30D8F0B0413E}" destId="{9FDF10F8-3434-431E-BD89-DA6383051947}" srcOrd="6" destOrd="0" presId="urn:microsoft.com/office/officeart/2011/layout/TabList"/>
    <dgm:cxn modelId="{F8762647-911B-4EE2-8BAA-35EDF589D8F0}" type="presParOf" srcId="{9FDF10F8-3434-431E-BD89-DA6383051947}" destId="{2AA3B45F-4B84-4985-97D1-B3F234414041}" srcOrd="0" destOrd="0" presId="urn:microsoft.com/office/officeart/2011/layout/TabList"/>
    <dgm:cxn modelId="{BA100385-1995-4ED6-AA8B-11FF5FC4366C}" type="presParOf" srcId="{9FDF10F8-3434-431E-BD89-DA6383051947}" destId="{3E04B2B7-1F86-41DC-B986-023FBF2194CA}" srcOrd="1" destOrd="0" presId="urn:microsoft.com/office/officeart/2011/layout/TabList"/>
    <dgm:cxn modelId="{4E6389F8-EF68-49E0-B113-1CF2AB199723}" type="presParOf" srcId="{9FDF10F8-3434-431E-BD89-DA6383051947}" destId="{0E7D9D0B-B565-440A-A6F4-D8463FFA8C33}" srcOrd="2" destOrd="0" presId="urn:microsoft.com/office/officeart/2011/layout/TabList"/>
    <dgm:cxn modelId="{F2D89DCC-AD6A-47DD-A071-DFA90A1776AD}"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学生注册</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参与：高校团委、学生</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48E0011E-D85A-484F-B2CB-063B1D105F24}" type="par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任务：高校团委发动、组织和认证学生在网站平台上进行实名注册，建立个人档案、简历。</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岗位申请</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参与：高校团委、学校</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EC53D04C-A6A8-4F1D-A2AA-C7518193B450}" type="par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zh-CN" sz="1600" b="0" dirty="0" smtClean="0">
              <a:latin typeface="微软雅黑" panose="020B0503020204020204" pitchFamily="34" charset="-122"/>
              <a:ea typeface="微软雅黑" panose="020B0503020204020204" pitchFamily="34" charset="-122"/>
            </a:rPr>
            <a:t>任务：</a:t>
          </a:r>
          <a:r>
            <a:rPr lang="zh-CN" altLang="zh-CN" sz="1600" dirty="0" smtClean="0">
              <a:latin typeface="微软雅黑" panose="020B0503020204020204" pitchFamily="34" charset="-122"/>
              <a:ea typeface="微软雅黑" panose="020B0503020204020204" pitchFamily="34" charset="-122"/>
            </a:rPr>
            <a:t>学生注册审核通过后，即可浏览搜索系统中提供的岗位信息，并通过投送简历和填报申请书来申请岗位。</a:t>
          </a:r>
        </a:p>
      </dgm:t>
    </dgm:pt>
    <dgm:pt modelId="{DA9D9213-33F8-492C-806E-4CC99EC70F71}" type="par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双向选择</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参与：各地市团委、高校团委、用人单位、学生 </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dgm:t>
    </dgm:pt>
    <dgm:pt modelId="{92FFC01A-6E75-47F8-87CF-BEDE7E596C36}" type="par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b="0" dirty="0" smtClean="0">
              <a:latin typeface="微软雅黑" panose="020B0503020204020204" pitchFamily="34" charset="-122"/>
              <a:ea typeface="微软雅黑" panose="020B0503020204020204" pitchFamily="34" charset="-122"/>
            </a:rPr>
            <a:t>任务：</a:t>
          </a:r>
          <a:r>
            <a:rPr lang="zh-CN" altLang="en-US" sz="1600" dirty="0" smtClean="0">
              <a:latin typeface="微软雅黑" panose="020B0503020204020204" pitchFamily="34" charset="-122"/>
              <a:ea typeface="微软雅黑" panose="020B0503020204020204" pitchFamily="34" charset="-122"/>
            </a:rPr>
            <a:t>用人单位与应征学生对接，可以进行笔试面试，确认人选，双方在平台上签约，报地市团委和高校团委确认备案，形成四方协议。</a:t>
          </a:r>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138" custLinFactNeighborY="-7376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606" custLinFactNeighborY="-7222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400000" custLinFactNeighborX="251" custLinFactNeighborY="-423736"/>
      <dgm:spPr/>
    </dgm:pt>
    <dgm:pt modelId="{C6DA092A-5193-4C31-A7F0-DB94E02FEC62}" type="pres">
      <dgm:prSet presAssocID="{6D54A21C-4769-477A-930F-D00DEA560579}" presName="Child" presStyleLbl="revTx" presStyleIdx="3" presStyleCnt="6" custLinFactY="-30708"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Y="-15609" custLinFactNeighborX="-255" custLinFactNeighborY="-100000">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Y="-15609" custLinFactNeighborX="-715" custLinFactNeighborY="-100000">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700000" custLinFactNeighborY="-773662"/>
      <dgm:spPr/>
    </dgm:pt>
    <dgm:pt modelId="{27D57FF3-A82B-4CB5-B6CC-EF2251BD3196}" type="pres">
      <dgm:prSet presAssocID="{B04C40CF-AA54-4460-8119-FD4B00F1FB0F}" presName="Child" presStyleLbl="revTx" presStyleIdx="5" presStyleCnt="6" custLinFactY="-7803" custLinFactNeighborX="-189" custLinFactNeighborY="-100000">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403472AC-58EF-4A54-BFCC-1D6EECA81837}" type="presOf" srcId="{332D255E-7093-47AD-B012-014292003C92}" destId="{92EB1525-A9A2-47F4-B69C-366523EC0C30}" srcOrd="0" destOrd="1" presId="urn:microsoft.com/office/officeart/2011/layout/TabList"/>
    <dgm:cxn modelId="{64EF4D7D-02F7-4AA2-BB59-42132B2CA321}" type="presOf" srcId="{5BA695D9-6A37-4110-9932-28C7A34235AF}" destId="{2AA3B45F-4B84-4985-97D1-B3F234414041}" srcOrd="0" destOrd="0" presId="urn:microsoft.com/office/officeart/2011/layout/TabList"/>
    <dgm:cxn modelId="{CD9DF4B0-D528-46BA-BB57-323308878499}" srcId="{F96A3E4D-0CC0-4729-9EFD-3E2DB8E0DC90}" destId="{6D54A21C-4769-477A-930F-D00DEA560579}" srcOrd="1" destOrd="0" parTransId="{2EBFDDC9-4BE8-4211-9FCB-9101FBF1EE89}" sibTransId="{D32C5AAB-AF4E-4422-8884-A1208C5C9C1A}"/>
    <dgm:cxn modelId="{17DF99C2-1548-4A5A-8948-CD62DA6ECE59}" type="presOf" srcId="{CF65EF7B-4CCB-4C12-8F2C-231AF06A7631}" destId="{45087D0A-9178-44B2-B502-8C891BDDA300}" srcOrd="0" destOrd="0"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BBE80097-0AFE-44FA-8697-B2D8FF616314}" srcId="{CF65EF7B-4CCB-4C12-8F2C-231AF06A7631}" destId="{089B2461-830A-4B34-BDDE-BD8E36A33DC9}" srcOrd="1" destOrd="0" parTransId="{AC9311CE-AEA1-470D-A041-6A017FD3A161}" sibTransId="{8C780969-4DCB-4B0F-815B-46165D9F6082}"/>
    <dgm:cxn modelId="{14052EBD-9C63-4443-B716-EBDE1C69EBA5}" type="presOf" srcId="{98DB179A-5EDD-4916-A23D-F500BA180B8E}" destId="{8FEE331E-B7F2-4BF3-B616-7631943BEE00}"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394EE88A-0599-48FA-9303-E28B3CA1CEA1}" type="presOf" srcId="{B04C40CF-AA54-4460-8119-FD4B00F1FB0F}" destId="{3E04B2B7-1F86-41DC-B986-023FBF2194CA}" srcOrd="0" destOrd="0" presId="urn:microsoft.com/office/officeart/2011/layout/TabList"/>
    <dgm:cxn modelId="{0ADA9C7A-25B2-467F-B76C-4CBF6501EFB8}" srcId="{B04C40CF-AA54-4460-8119-FD4B00F1FB0F}" destId="{2AFA3FE7-3BD3-4D41-9897-36194F549DDE}" srcOrd="1" destOrd="0" parTransId="{5933478B-2515-4B94-9545-BFE70DD1E0B1}" sibTransId="{FC909250-EFA9-4E00-812B-D4D863F7E7C7}"/>
    <dgm:cxn modelId="{720A6F6D-BD1B-4DBF-A55D-D6F77596E449}" type="presOf" srcId="{F96A3E4D-0CC0-4729-9EFD-3E2DB8E0DC90}" destId="{3C8FD256-FADE-4FA0-A0E4-30D8F0B0413E}"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F7EBECD6-EE35-4776-896B-C1D61B831C5E}" type="presOf" srcId="{2AFA3FE7-3BD3-4D41-9897-36194F549DDE}" destId="{27D57FF3-A82B-4CB5-B6CC-EF2251BD3196}" srcOrd="0" destOrd="0" presId="urn:microsoft.com/office/officeart/2011/layout/TabList"/>
    <dgm:cxn modelId="{85992C92-77D3-4EB2-9A1E-56AC3F914A6C}" type="presOf" srcId="{089B2461-830A-4B34-BDDE-BD8E36A33DC9}" destId="{92EB1525-A9A2-47F4-B69C-366523EC0C30}" srcOrd="0" destOrd="0" presId="urn:microsoft.com/office/officeart/2011/layout/TabList"/>
    <dgm:cxn modelId="{F36739B4-4184-4D72-86F7-D63E91AC2EF7}" type="presOf" srcId="{CB023F10-58BC-4BAF-8CB3-F1A1299C95A1}" destId="{C6DA092A-5193-4C31-A7F0-DB94E02FEC62}"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8BB0D9C1-567C-482A-B6DD-46923579E005}" type="presOf" srcId="{6D54A21C-4769-477A-930F-D00DEA560579}" destId="{9DA189E1-D9C3-405D-B4D5-2143FC148347}" srcOrd="0" destOrd="0" presId="urn:microsoft.com/office/officeart/2011/layout/TabList"/>
    <dgm:cxn modelId="{18DC4F40-64C4-4F48-9CE1-C40CC4F32979}" type="presOf" srcId="{EE6B3288-D61F-4ABF-9F1B-9EA3C156C495}" destId="{16A9F0D8-2484-45D6-AC49-D2CB8883B6F6}" srcOrd="0" destOrd="0" presId="urn:microsoft.com/office/officeart/2011/layout/TabList"/>
    <dgm:cxn modelId="{E22FC638-ACEE-40E1-9FE9-741DB8B4E08A}" type="presParOf" srcId="{3C8FD256-FADE-4FA0-A0E4-30D8F0B0413E}" destId="{1CD67855-8587-42AE-A2C2-D19CFF9DFB0C}" srcOrd="0" destOrd="0" presId="urn:microsoft.com/office/officeart/2011/layout/TabList"/>
    <dgm:cxn modelId="{3048FC5D-FC05-425C-A56B-B0E1F43A1F35}" type="presParOf" srcId="{1CD67855-8587-42AE-A2C2-D19CFF9DFB0C}" destId="{8FEE331E-B7F2-4BF3-B616-7631943BEE00}" srcOrd="0" destOrd="0" presId="urn:microsoft.com/office/officeart/2011/layout/TabList"/>
    <dgm:cxn modelId="{94EBF965-4710-46E6-856A-93A2FFFE0417}" type="presParOf" srcId="{1CD67855-8587-42AE-A2C2-D19CFF9DFB0C}" destId="{45087D0A-9178-44B2-B502-8C891BDDA300}" srcOrd="1" destOrd="0" presId="urn:microsoft.com/office/officeart/2011/layout/TabList"/>
    <dgm:cxn modelId="{2ED081A0-E05D-4B56-B71C-CBD6AF93E17F}" type="presParOf" srcId="{1CD67855-8587-42AE-A2C2-D19CFF9DFB0C}" destId="{E6D70D9B-39C4-4976-8CB3-F59CE38A8D3F}" srcOrd="2" destOrd="0" presId="urn:microsoft.com/office/officeart/2011/layout/TabList"/>
    <dgm:cxn modelId="{20DBC0BB-8059-44D5-86CA-12A522940CB1}" type="presParOf" srcId="{3C8FD256-FADE-4FA0-A0E4-30D8F0B0413E}" destId="{92EB1525-A9A2-47F4-B69C-366523EC0C30}" srcOrd="1" destOrd="0" presId="urn:microsoft.com/office/officeart/2011/layout/TabList"/>
    <dgm:cxn modelId="{39744099-90FA-4FB3-AE83-7E381455D58B}" type="presParOf" srcId="{3C8FD256-FADE-4FA0-A0E4-30D8F0B0413E}" destId="{677D2EAA-420A-4D0D-8710-E8B9879B68ED}" srcOrd="2" destOrd="0" presId="urn:microsoft.com/office/officeart/2011/layout/TabList"/>
    <dgm:cxn modelId="{071FDB7A-E7F7-4224-802D-522A1FEC9801}" type="presParOf" srcId="{3C8FD256-FADE-4FA0-A0E4-30D8F0B0413E}" destId="{FD7DF644-606E-472E-B48B-5CEDEBA8E196}" srcOrd="3" destOrd="0" presId="urn:microsoft.com/office/officeart/2011/layout/TabList"/>
    <dgm:cxn modelId="{C1310C4C-2B89-4C34-9362-2793E51C5BEB}" type="presParOf" srcId="{FD7DF644-606E-472E-B48B-5CEDEBA8E196}" destId="{16A9F0D8-2484-45D6-AC49-D2CB8883B6F6}" srcOrd="0" destOrd="0" presId="urn:microsoft.com/office/officeart/2011/layout/TabList"/>
    <dgm:cxn modelId="{5CE9AFD7-6F3F-4DA0-8114-930C7ADC94BE}" type="presParOf" srcId="{FD7DF644-606E-472E-B48B-5CEDEBA8E196}" destId="{9DA189E1-D9C3-405D-B4D5-2143FC148347}" srcOrd="1" destOrd="0" presId="urn:microsoft.com/office/officeart/2011/layout/TabList"/>
    <dgm:cxn modelId="{A344B57B-8E9D-4A22-87D4-9011CBD103B3}" type="presParOf" srcId="{FD7DF644-606E-472E-B48B-5CEDEBA8E196}" destId="{AFA524C3-802F-4945-A13C-44C2CEE3DDF0}" srcOrd="2" destOrd="0" presId="urn:microsoft.com/office/officeart/2011/layout/TabList"/>
    <dgm:cxn modelId="{AA418DEE-2347-45FD-81D1-0EDC27D80FCF}" type="presParOf" srcId="{3C8FD256-FADE-4FA0-A0E4-30D8F0B0413E}" destId="{C6DA092A-5193-4C31-A7F0-DB94E02FEC62}" srcOrd="4" destOrd="0" presId="urn:microsoft.com/office/officeart/2011/layout/TabList"/>
    <dgm:cxn modelId="{AC9AF80C-CA81-427F-A2C6-A857E49FDFF1}" type="presParOf" srcId="{3C8FD256-FADE-4FA0-A0E4-30D8F0B0413E}" destId="{E6A2DF82-59B3-4A7E-B32E-7ACDC27D46C4}" srcOrd="5" destOrd="0" presId="urn:microsoft.com/office/officeart/2011/layout/TabList"/>
    <dgm:cxn modelId="{06DB82DB-3E12-4EC9-9D41-8FC18321E6D3}" type="presParOf" srcId="{3C8FD256-FADE-4FA0-A0E4-30D8F0B0413E}" destId="{9FDF10F8-3434-431E-BD89-DA6383051947}" srcOrd="6" destOrd="0" presId="urn:microsoft.com/office/officeart/2011/layout/TabList"/>
    <dgm:cxn modelId="{AE7BDC22-C025-418E-855F-65AC7CF300A9}" type="presParOf" srcId="{9FDF10F8-3434-431E-BD89-DA6383051947}" destId="{2AA3B45F-4B84-4985-97D1-B3F234414041}" srcOrd="0" destOrd="0" presId="urn:microsoft.com/office/officeart/2011/layout/TabList"/>
    <dgm:cxn modelId="{92C9F1A8-C66C-49E5-A1BC-D12FB65C3B7D}" type="presParOf" srcId="{9FDF10F8-3434-431E-BD89-DA6383051947}" destId="{3E04B2B7-1F86-41DC-B986-023FBF2194CA}" srcOrd="1" destOrd="0" presId="urn:microsoft.com/office/officeart/2011/layout/TabList"/>
    <dgm:cxn modelId="{076BA10F-E693-468D-922A-86B8772FBAF6}" type="presParOf" srcId="{9FDF10F8-3434-431E-BD89-DA6383051947}" destId="{0E7D9D0B-B565-440A-A6F4-D8463FFA8C33}" srcOrd="2" destOrd="0" presId="urn:microsoft.com/office/officeart/2011/layout/TabList"/>
    <dgm:cxn modelId="{EF117754-4EB4-4ED3-A2D1-692332249C87}"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公益配岗</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、学生</a:t>
          </a:r>
        </a:p>
      </dgm:t>
    </dgm:pt>
    <dgm:pt modelId="{48E0011E-D85A-484F-B2CB-063B1D105F24}" type="par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任务：在所有双向选择完成后，系统将公布所有未对接岗位及用人单位给出的公益岗位，学生可以根据岗位需求选择岗位，系统进行随机配岗。。</a:t>
          </a:r>
          <a:endParaRPr lang="zh-CN" altLang="en-US" sz="1600" dirty="0">
            <a:latin typeface="微软雅黑" panose="020B0503020204020204" pitchFamily="34" charset="-122"/>
            <a:ea typeface="微软雅黑" panose="020B0503020204020204" pitchFamily="34" charset="-122"/>
          </a:endParaRPr>
        </a:p>
      </dgm:t>
    </dgm:pt>
    <dgm:pt modelId="{AC9311CE-AEA1-470D-A041-6A017FD3A161}" type="par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岗前培训</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a:t>
          </a:r>
        </a:p>
      </dgm:t>
    </dgm:pt>
    <dgm:pt modelId="{EC53D04C-A6A8-4F1D-A2AA-C7518193B450}" type="par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任务：岗前培训分三期开展：第一期由学校团学组织召开，第二期由地市团委开展，第三期由用人单位开展。</a:t>
          </a:r>
        </a:p>
      </dgm:t>
    </dgm:pt>
    <dgm:pt modelId="{DA9D9213-33F8-492C-806E-4CC99EC70F71}" type="par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上岗对接</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 </a:t>
          </a:r>
        </a:p>
      </dgm:t>
    </dgm:pt>
    <dgm:pt modelId="{92FFC01A-6E75-47F8-87CF-BEDE7E596C36}" type="par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任务：学生到岗后，所在地市团委应通知、监督用人单位通过网站平台报送学生到岗情况。签定四方协议后，网站平台将自动为上岗学生提供一份由中国人保财险公司提供的人身意外险。 </a:t>
          </a:r>
        </a:p>
      </dgm:t>
    </dgm:pt>
    <dgm:pt modelId="{5933478B-2515-4B94-9545-BFE70DD1E0B1}" type="par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32D255E-7093-47AD-B012-014292003C92}">
      <dgm:prSet custT="1"/>
      <dgm:spPr/>
      <dgm:t>
        <a:bodyPr/>
        <a:lstStyle/>
        <a:p>
          <a:endParaRPr lang="zh-CN" altLang="en-US" sz="1600" dirty="0">
            <a:latin typeface="微软雅黑" panose="020B0503020204020204" pitchFamily="34" charset="-122"/>
            <a:ea typeface="微软雅黑" panose="020B0503020204020204" pitchFamily="34" charset="-122"/>
          </a:endParaRPr>
        </a:p>
      </dgm:t>
    </dgm:pt>
    <dgm:pt modelId="{D32697EC-DD42-484E-8BB1-B29840CD5DE1}" type="par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BA37B90B-0EA7-4919-9BD0-824CA9A144BB}" type="sibTrans" cxnId="{9BBC309F-F206-4AFB-AEDF-C371A0B561B5}">
      <dgm:prSet/>
      <dgm:spPr/>
      <dgm:t>
        <a:bodyPr/>
        <a:lstStyle/>
        <a:p>
          <a:endParaRPr lang="zh-CN" altLang="en-US" sz="2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0" custLinFactNeighborY="-1553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0" custLinFactNeighborY="-2266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100000" custLinFactNeighborY="-134511"/>
      <dgm:spPr/>
    </dgm:pt>
    <dgm:pt modelId="{C6DA092A-5193-4C31-A7F0-DB94E02FEC62}" type="pres">
      <dgm:prSet presAssocID="{6D54A21C-4769-477A-930F-D00DEA560579}" presName="Child" presStyleLbl="revTx" presStyleIdx="3" presStyleCnt="6" custLinFactY="-9569" custLinFactNeighborX="0"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NeighborX="0" custLinFactNeighborY="-78942">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NeighborY="-82292">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500000" custLinFactNeighborY="-521860"/>
      <dgm:spPr/>
    </dgm:pt>
    <dgm:pt modelId="{27D57FF3-A82B-4CB5-B6CC-EF2251BD3196}" type="pres">
      <dgm:prSet presAssocID="{B04C40CF-AA54-4460-8119-FD4B00F1FB0F}" presName="Child" presStyleLbl="revTx" presStyleIdx="5" presStyleCnt="6" custScaleY="59125" custLinFactNeighborX="246" custLinFactNeighborY="-82293">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04EC8495-E5A4-491B-AE31-2B7E10C9C791}" type="presOf" srcId="{98DB179A-5EDD-4916-A23D-F500BA180B8E}" destId="{8FEE331E-B7F2-4BF3-B616-7631943BEE00}" srcOrd="0" destOrd="0" presId="urn:microsoft.com/office/officeart/2011/layout/TabList"/>
    <dgm:cxn modelId="{CD9DF4B0-D528-46BA-BB57-323308878499}" srcId="{F96A3E4D-0CC0-4729-9EFD-3E2DB8E0DC90}" destId="{6D54A21C-4769-477A-930F-D00DEA560579}" srcOrd="1" destOrd="0" parTransId="{2EBFDDC9-4BE8-4211-9FCB-9101FBF1EE89}" sibTransId="{D32C5AAB-AF4E-4422-8884-A1208C5C9C1A}"/>
    <dgm:cxn modelId="{924A2C5A-609F-4828-B0B6-C58166FA1207}" type="presOf" srcId="{EE6B3288-D61F-4ABF-9F1B-9EA3C156C495}" destId="{16A9F0D8-2484-45D6-AC49-D2CB8883B6F6}" srcOrd="0" destOrd="0" presId="urn:microsoft.com/office/officeart/2011/layout/TabList"/>
    <dgm:cxn modelId="{F0792523-DE6B-4A41-9BA8-66259B238B4B}" type="presOf" srcId="{332D255E-7093-47AD-B012-014292003C92}" destId="{92EB1525-A9A2-47F4-B69C-366523EC0C30}" srcOrd="0" destOrd="1" presId="urn:microsoft.com/office/officeart/2011/layout/TabList"/>
    <dgm:cxn modelId="{9BBC309F-F206-4AFB-AEDF-C371A0B561B5}" srcId="{CF65EF7B-4CCB-4C12-8F2C-231AF06A7631}" destId="{332D255E-7093-47AD-B012-014292003C92}" srcOrd="2" destOrd="0" parTransId="{D32697EC-DD42-484E-8BB1-B29840CD5DE1}" sibTransId="{BA37B90B-0EA7-4919-9BD0-824CA9A144BB}"/>
    <dgm:cxn modelId="{48D2457D-B47F-4722-9AA4-2695768F386E}" type="presOf" srcId="{F96A3E4D-0CC0-4729-9EFD-3E2DB8E0DC90}" destId="{3C8FD256-FADE-4FA0-A0E4-30D8F0B0413E}" srcOrd="0" destOrd="0" presId="urn:microsoft.com/office/officeart/2011/layout/TabList"/>
    <dgm:cxn modelId="{BBE80097-0AFE-44FA-8697-B2D8FF616314}" srcId="{CF65EF7B-4CCB-4C12-8F2C-231AF06A7631}" destId="{089B2461-830A-4B34-BDDE-BD8E36A33DC9}" srcOrd="1" destOrd="0" parTransId="{AC9311CE-AEA1-470D-A041-6A017FD3A161}" sibTransId="{8C780969-4DCB-4B0F-815B-46165D9F6082}"/>
    <dgm:cxn modelId="{D015A46C-ECAC-4913-90AB-599F9FF4D3FA}" type="presOf" srcId="{B04C40CF-AA54-4460-8119-FD4B00F1FB0F}" destId="{3E04B2B7-1F86-41DC-B986-023FBF2194CA}"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BEE9468A-A0CA-4432-8B26-27EC4E51F127}" type="presOf" srcId="{CB023F10-58BC-4BAF-8CB3-F1A1299C95A1}" destId="{C6DA092A-5193-4C31-A7F0-DB94E02FEC62}" srcOrd="0" destOrd="0" presId="urn:microsoft.com/office/officeart/2011/layout/TabList"/>
    <dgm:cxn modelId="{0ADA9C7A-25B2-467F-B76C-4CBF6501EFB8}" srcId="{B04C40CF-AA54-4460-8119-FD4B00F1FB0F}" destId="{2AFA3FE7-3BD3-4D41-9897-36194F549DDE}" srcOrd="1" destOrd="0" parTransId="{5933478B-2515-4B94-9545-BFE70DD1E0B1}" sibTransId="{FC909250-EFA9-4E00-812B-D4D863F7E7C7}"/>
    <dgm:cxn modelId="{00B50524-3768-41D3-AD5E-55623DCE882E}" type="presOf" srcId="{5BA695D9-6A37-4110-9932-28C7A34235AF}" destId="{2AA3B45F-4B84-4985-97D1-B3F234414041}" srcOrd="0" destOrd="0" presId="urn:microsoft.com/office/officeart/2011/layout/TabList"/>
    <dgm:cxn modelId="{3D6949F1-3ACA-4B7D-A4AB-E1B8EAE18472}" type="presOf" srcId="{089B2461-830A-4B34-BDDE-BD8E36A33DC9}" destId="{92EB1525-A9A2-47F4-B69C-366523EC0C30}"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7AAF53B5-28E0-40D8-92E9-7EC10D08A511}" srcId="{B04C40CF-AA54-4460-8119-FD4B00F1FB0F}" destId="{5BA695D9-6A37-4110-9932-28C7A34235AF}" srcOrd="0" destOrd="0" parTransId="{92FFC01A-6E75-47F8-87CF-BEDE7E596C36}" sibTransId="{7C454015-F928-4A78-966E-38EAB1D0AE04}"/>
    <dgm:cxn modelId="{32FA5B98-E014-4AB6-8794-2DBF796A0A26}" srcId="{CF65EF7B-4CCB-4C12-8F2C-231AF06A7631}" destId="{98DB179A-5EDD-4916-A23D-F500BA180B8E}" srcOrd="0" destOrd="0" parTransId="{48E0011E-D85A-484F-B2CB-063B1D105F24}" sibTransId="{42185394-DD87-4A91-8D01-5757B17CDDF4}"/>
    <dgm:cxn modelId="{26ABBA90-D723-4933-A5F5-0389F4C08418}" type="presOf" srcId="{CF65EF7B-4CCB-4C12-8F2C-231AF06A7631}" destId="{45087D0A-9178-44B2-B502-8C891BDDA300}" srcOrd="0" destOrd="0" presId="urn:microsoft.com/office/officeart/2011/layout/TabList"/>
    <dgm:cxn modelId="{3F688113-161F-4D4C-8C96-C23C7EDB08A1}" type="presOf" srcId="{2AFA3FE7-3BD3-4D41-9897-36194F549DDE}" destId="{27D57FF3-A82B-4CB5-B6CC-EF2251BD3196}" srcOrd="0" destOrd="0" presId="urn:microsoft.com/office/officeart/2011/layout/TabList"/>
    <dgm:cxn modelId="{12390BE0-E6EC-400D-8294-E7FC1BC458EE}" type="presOf" srcId="{6D54A21C-4769-477A-930F-D00DEA560579}" destId="{9DA189E1-D9C3-405D-B4D5-2143FC148347}" srcOrd="0" destOrd="0" presId="urn:microsoft.com/office/officeart/2011/layout/TabList"/>
    <dgm:cxn modelId="{73553A28-1AF1-48D8-9F0A-BEA0764BAEB3}" type="presParOf" srcId="{3C8FD256-FADE-4FA0-A0E4-30D8F0B0413E}" destId="{1CD67855-8587-42AE-A2C2-D19CFF9DFB0C}" srcOrd="0" destOrd="0" presId="urn:microsoft.com/office/officeart/2011/layout/TabList"/>
    <dgm:cxn modelId="{4AE316A2-FB41-4F9B-9639-C31A7D526476}" type="presParOf" srcId="{1CD67855-8587-42AE-A2C2-D19CFF9DFB0C}" destId="{8FEE331E-B7F2-4BF3-B616-7631943BEE00}" srcOrd="0" destOrd="0" presId="urn:microsoft.com/office/officeart/2011/layout/TabList"/>
    <dgm:cxn modelId="{1B6D1307-7975-4E21-AF93-8050315E9174}" type="presParOf" srcId="{1CD67855-8587-42AE-A2C2-D19CFF9DFB0C}" destId="{45087D0A-9178-44B2-B502-8C891BDDA300}" srcOrd="1" destOrd="0" presId="urn:microsoft.com/office/officeart/2011/layout/TabList"/>
    <dgm:cxn modelId="{81A62CE4-879A-4743-AA57-FBF3A0C2D657}" type="presParOf" srcId="{1CD67855-8587-42AE-A2C2-D19CFF9DFB0C}" destId="{E6D70D9B-39C4-4976-8CB3-F59CE38A8D3F}" srcOrd="2" destOrd="0" presId="urn:microsoft.com/office/officeart/2011/layout/TabList"/>
    <dgm:cxn modelId="{E7D5F7FC-1176-4D19-A0C4-1FD078EF88A8}" type="presParOf" srcId="{3C8FD256-FADE-4FA0-A0E4-30D8F0B0413E}" destId="{92EB1525-A9A2-47F4-B69C-366523EC0C30}" srcOrd="1" destOrd="0" presId="urn:microsoft.com/office/officeart/2011/layout/TabList"/>
    <dgm:cxn modelId="{830A7DDB-C341-4690-BFDE-EE0D1479CD8A}" type="presParOf" srcId="{3C8FD256-FADE-4FA0-A0E4-30D8F0B0413E}" destId="{677D2EAA-420A-4D0D-8710-E8B9879B68ED}" srcOrd="2" destOrd="0" presId="urn:microsoft.com/office/officeart/2011/layout/TabList"/>
    <dgm:cxn modelId="{9E3E8028-0C60-4911-A007-C3F82786054A}" type="presParOf" srcId="{3C8FD256-FADE-4FA0-A0E4-30D8F0B0413E}" destId="{FD7DF644-606E-472E-B48B-5CEDEBA8E196}" srcOrd="3" destOrd="0" presId="urn:microsoft.com/office/officeart/2011/layout/TabList"/>
    <dgm:cxn modelId="{7A8F0C46-56CD-4782-B25F-2E106D2C71C5}" type="presParOf" srcId="{FD7DF644-606E-472E-B48B-5CEDEBA8E196}" destId="{16A9F0D8-2484-45D6-AC49-D2CB8883B6F6}" srcOrd="0" destOrd="0" presId="urn:microsoft.com/office/officeart/2011/layout/TabList"/>
    <dgm:cxn modelId="{6E7D40D0-A764-4287-B10A-ED776EC7E326}" type="presParOf" srcId="{FD7DF644-606E-472E-B48B-5CEDEBA8E196}" destId="{9DA189E1-D9C3-405D-B4D5-2143FC148347}" srcOrd="1" destOrd="0" presId="urn:microsoft.com/office/officeart/2011/layout/TabList"/>
    <dgm:cxn modelId="{5CEE7337-2DE6-495B-A41B-62FA6E452CAB}" type="presParOf" srcId="{FD7DF644-606E-472E-B48B-5CEDEBA8E196}" destId="{AFA524C3-802F-4945-A13C-44C2CEE3DDF0}" srcOrd="2" destOrd="0" presId="urn:microsoft.com/office/officeart/2011/layout/TabList"/>
    <dgm:cxn modelId="{353CA0BD-7083-4983-B4FE-6617844AEC50}" type="presParOf" srcId="{3C8FD256-FADE-4FA0-A0E4-30D8F0B0413E}" destId="{C6DA092A-5193-4C31-A7F0-DB94E02FEC62}" srcOrd="4" destOrd="0" presId="urn:microsoft.com/office/officeart/2011/layout/TabList"/>
    <dgm:cxn modelId="{D640E77D-EC1D-47B8-959D-4C1EBC6A3756}" type="presParOf" srcId="{3C8FD256-FADE-4FA0-A0E4-30D8F0B0413E}" destId="{E6A2DF82-59B3-4A7E-B32E-7ACDC27D46C4}" srcOrd="5" destOrd="0" presId="urn:microsoft.com/office/officeart/2011/layout/TabList"/>
    <dgm:cxn modelId="{D2CD8ED7-2185-4630-866B-2BA6B7E22E66}" type="presParOf" srcId="{3C8FD256-FADE-4FA0-A0E4-30D8F0B0413E}" destId="{9FDF10F8-3434-431E-BD89-DA6383051947}" srcOrd="6" destOrd="0" presId="urn:microsoft.com/office/officeart/2011/layout/TabList"/>
    <dgm:cxn modelId="{A0DE12A3-C803-4856-B69B-C08EDF5AC975}" type="presParOf" srcId="{9FDF10F8-3434-431E-BD89-DA6383051947}" destId="{2AA3B45F-4B84-4985-97D1-B3F234414041}" srcOrd="0" destOrd="0" presId="urn:microsoft.com/office/officeart/2011/layout/TabList"/>
    <dgm:cxn modelId="{D421E9EB-8ABA-4899-AA8C-2C060D96ECE0}" type="presParOf" srcId="{9FDF10F8-3434-431E-BD89-DA6383051947}" destId="{3E04B2B7-1F86-41DC-B986-023FBF2194CA}" srcOrd="1" destOrd="0" presId="urn:microsoft.com/office/officeart/2011/layout/TabList"/>
    <dgm:cxn modelId="{8A410947-77FB-42C6-8A59-8B45E06679A8}" type="presParOf" srcId="{9FDF10F8-3434-431E-BD89-DA6383051947}" destId="{0E7D9D0B-B565-440A-A6F4-D8463FFA8C33}" srcOrd="2" destOrd="0" presId="urn:microsoft.com/office/officeart/2011/layout/TabList"/>
    <dgm:cxn modelId="{2A3772D1-3D9F-4E2F-A8BF-2E7C0AAD7432}"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96A3E4D-0CC0-4729-9EFD-3E2DB8E0DC9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CF65EF7B-4CCB-4C12-8F2C-231AF06A763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岗间管理</a:t>
          </a:r>
          <a:endParaRPr lang="zh-CN" altLang="en-US" sz="2400" b="1" dirty="0">
            <a:latin typeface="微软雅黑" panose="020B0503020204020204" pitchFamily="34" charset="-122"/>
            <a:ea typeface="微软雅黑" panose="020B0503020204020204" pitchFamily="34" charset="-122"/>
          </a:endParaRPr>
        </a:p>
      </dgm:t>
    </dgm:pt>
    <dgm:pt modelId="{A68EC52E-EB9C-4717-B1B0-51143F1B52F2}" type="par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28E9F0A-6693-4613-A504-20A31CCB2829}" type="sibTrans" cxnId="{EA9833F5-E177-49D0-888F-EC69634FC6F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8DB179A-5EDD-4916-A23D-F500BA180B8E}">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 </a:t>
          </a:r>
        </a:p>
      </dgm:t>
    </dgm:pt>
    <dgm:pt modelId="{48E0011E-D85A-484F-B2CB-063B1D105F24}" type="par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2185394-DD87-4A91-8D01-5757B17CDDF4}" type="sibTrans" cxnId="{32FA5B98-E014-4AB6-8794-2DBF796A0A2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89B2461-830A-4B34-BDDE-BD8E36A33DC9}">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任务：对学生进行上岗管理。</a:t>
          </a:r>
        </a:p>
      </dgm:t>
    </dgm:pt>
    <dgm:pt modelId="{AC9311CE-AEA1-470D-A041-6A017FD3A161}" type="par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C780969-4DCB-4B0F-815B-46165D9F6082}" type="sibTrans" cxnId="{BBE80097-0AFE-44FA-8697-B2D8FF61631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D54A21C-4769-477A-930F-D00DEA560579}">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工作鉴定</a:t>
          </a:r>
          <a:endParaRPr lang="zh-CN" altLang="en-US" sz="2400" b="1" dirty="0">
            <a:latin typeface="微软雅黑" panose="020B0503020204020204" pitchFamily="34" charset="-122"/>
            <a:ea typeface="微软雅黑" panose="020B0503020204020204" pitchFamily="34" charset="-122"/>
          </a:endParaRPr>
        </a:p>
      </dgm:t>
    </dgm:pt>
    <dgm:pt modelId="{2EBFDDC9-4BE8-4211-9FCB-9101FBF1EE89}" type="par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32C5AAB-AF4E-4422-8884-A1208C5C9C1A}" type="sibTrans" cxnId="{CD9DF4B0-D528-46BA-BB57-32330887849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E6B3288-D61F-4ABF-9F1B-9EA3C156C495}">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参与：用人单位、学生</a:t>
          </a:r>
        </a:p>
      </dgm:t>
    </dgm:pt>
    <dgm:pt modelId="{EC53D04C-A6A8-4F1D-A2AA-C7518193B450}" type="par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F4ABD15-8582-42BA-9D94-6B14493215C3}" type="sibTrans" cxnId="{E7150043-0BAA-4F24-A21B-5F2F3AE540E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B023F10-58BC-4BAF-8CB3-F1A1299C95A1}">
      <dgm:prSet phldrT="[文本]" custT="1"/>
      <dgm:spPr/>
      <dgm:t>
        <a:bodyPr/>
        <a:lstStyle/>
        <a:p>
          <a:r>
            <a:rPr lang="zh-CN" altLang="zh-CN" sz="1600" b="0" dirty="0" smtClean="0">
              <a:latin typeface="微软雅黑" panose="020B0503020204020204" pitchFamily="34" charset="-122"/>
              <a:ea typeface="微软雅黑" panose="020B0503020204020204" pitchFamily="34" charset="-122"/>
            </a:rPr>
            <a:t>任务：学生完成实习见习后，由双方共同作出实习见习鉴定，并登记载入学生个人档案</a:t>
          </a:r>
          <a:r>
            <a:rPr lang="zh-CN" altLang="en-US" sz="1600" b="0" dirty="0" smtClean="0">
              <a:latin typeface="微软雅黑" panose="020B0503020204020204" pitchFamily="34" charset="-122"/>
              <a:ea typeface="微软雅黑" panose="020B0503020204020204" pitchFamily="34" charset="-122"/>
            </a:rPr>
            <a:t>。</a:t>
          </a:r>
          <a:endParaRPr lang="zh-CN" altLang="zh-CN" sz="1600" dirty="0" smtClean="0">
            <a:latin typeface="微软雅黑" panose="020B0503020204020204" pitchFamily="34" charset="-122"/>
            <a:ea typeface="微软雅黑" panose="020B0503020204020204" pitchFamily="34" charset="-122"/>
          </a:endParaRPr>
        </a:p>
      </dgm:t>
    </dgm:pt>
    <dgm:pt modelId="{DA9D9213-33F8-492C-806E-4CC99EC70F71}" type="par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FD6445-B273-4F6E-A707-2E5BF794532A}" type="sibTrans" cxnId="{439B5021-59A2-49D3-A17B-7417B192BA8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04C40CF-AA54-4460-8119-FD4B00F1FB0F}">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岗后总结</a:t>
          </a:r>
          <a:endParaRPr lang="zh-CN" altLang="en-US" sz="2400" b="1" dirty="0">
            <a:latin typeface="微软雅黑" panose="020B0503020204020204" pitchFamily="34" charset="-122"/>
            <a:ea typeface="微软雅黑" panose="020B0503020204020204" pitchFamily="34" charset="-122"/>
          </a:endParaRPr>
        </a:p>
      </dgm:t>
    </dgm:pt>
    <dgm:pt modelId="{63CFD8EF-5547-4E5E-9FA1-209238F9D62F}" type="par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0FF082C-6905-48D7-B17F-7A86C56EE31D}" type="sibTrans" cxnId="{67846A14-EB44-406E-9018-70E11957EAC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A695D9-6A37-4110-9932-28C7A34235AF}">
      <dgm:prSet phldrT="[文本]" custT="1"/>
      <dgm:spPr/>
      <dgm:t>
        <a:bodyPr/>
        <a:lstStyle/>
        <a:p>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参与：团省委、各地市团委、高校团委、用人单位、学生</a:t>
          </a:r>
        </a:p>
      </dgm:t>
    </dgm:pt>
    <dgm:pt modelId="{92FFC01A-6E75-47F8-87CF-BEDE7E596C36}" type="par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454015-F928-4A78-966E-38EAB1D0AE04}" type="sibTrans" cxnId="{7AAF53B5-28E0-40D8-92E9-7EC10D08A51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AFA3FE7-3BD3-4D41-9897-36194F549DDE}">
      <dgm:prSet phldrT="[文本]" custT="1"/>
      <dgm:spPr/>
      <dgm:t>
        <a:bodyPr/>
        <a:lstStyle/>
        <a:p>
          <a:r>
            <a:rPr lang="zh-CN" altLang="en-US" sz="1600" b="0" dirty="0" smtClean="0">
              <a:latin typeface="微软雅黑" panose="020B0503020204020204" pitchFamily="34" charset="-122"/>
              <a:ea typeface="微软雅黑" panose="020B0503020204020204" pitchFamily="34" charset="-122"/>
            </a:rPr>
            <a:t>任务：各相关部门召集相关单位召开工作总结会议，并视情况而定进行工作表彰。</a:t>
          </a:r>
        </a:p>
        <a:p>
          <a:endParaRPr lang="zh-CN" altLang="en-US" sz="1600" dirty="0">
            <a:latin typeface="微软雅黑" panose="020B0503020204020204" pitchFamily="34" charset="-122"/>
            <a:ea typeface="微软雅黑" panose="020B0503020204020204" pitchFamily="34" charset="-122"/>
          </a:endParaRPr>
        </a:p>
      </dgm:t>
    </dgm:pt>
    <dgm:pt modelId="{5933478B-2515-4B94-9545-BFE70DD1E0B1}" type="par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C909250-EFA9-4E00-812B-D4D863F7E7C7}" type="sibTrans" cxnId="{0ADA9C7A-25B2-467F-B76C-4CBF6501EFB8}">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C8FD256-FADE-4FA0-A0E4-30D8F0B0413E}" type="pres">
      <dgm:prSet presAssocID="{F96A3E4D-0CC0-4729-9EFD-3E2DB8E0DC90}" presName="Name0" presStyleCnt="0">
        <dgm:presLayoutVars>
          <dgm:chMax/>
          <dgm:chPref val="3"/>
          <dgm:dir/>
          <dgm:animOne val="branch"/>
          <dgm:animLvl val="lvl"/>
        </dgm:presLayoutVars>
      </dgm:prSet>
      <dgm:spPr/>
      <dgm:t>
        <a:bodyPr/>
        <a:lstStyle/>
        <a:p>
          <a:endParaRPr lang="zh-CN" altLang="en-US"/>
        </a:p>
      </dgm:t>
    </dgm:pt>
    <dgm:pt modelId="{1CD67855-8587-42AE-A2C2-D19CFF9DFB0C}" type="pres">
      <dgm:prSet presAssocID="{CF65EF7B-4CCB-4C12-8F2C-231AF06A7631}" presName="composite" presStyleCnt="0"/>
      <dgm:spPr/>
    </dgm:pt>
    <dgm:pt modelId="{8FEE331E-B7F2-4BF3-B616-7631943BEE00}" type="pres">
      <dgm:prSet presAssocID="{CF65EF7B-4CCB-4C12-8F2C-231AF06A7631}" presName="FirstChild" presStyleLbl="revTx" presStyleIdx="0" presStyleCnt="6">
        <dgm:presLayoutVars>
          <dgm:chMax val="0"/>
          <dgm:chPref val="0"/>
          <dgm:bulletEnabled val="1"/>
        </dgm:presLayoutVars>
      </dgm:prSet>
      <dgm:spPr/>
      <dgm:t>
        <a:bodyPr/>
        <a:lstStyle/>
        <a:p>
          <a:endParaRPr lang="zh-CN" altLang="en-US"/>
        </a:p>
      </dgm:t>
    </dgm:pt>
    <dgm:pt modelId="{45087D0A-9178-44B2-B502-8C891BDDA300}" type="pres">
      <dgm:prSet presAssocID="{CF65EF7B-4CCB-4C12-8F2C-231AF06A7631}" presName="Parent" presStyleLbl="alignNode1" presStyleIdx="0" presStyleCnt="3">
        <dgm:presLayoutVars>
          <dgm:chMax val="3"/>
          <dgm:chPref val="3"/>
          <dgm:bulletEnabled val="1"/>
        </dgm:presLayoutVars>
      </dgm:prSet>
      <dgm:spPr/>
      <dgm:t>
        <a:bodyPr/>
        <a:lstStyle/>
        <a:p>
          <a:endParaRPr lang="zh-CN" altLang="en-US"/>
        </a:p>
      </dgm:t>
    </dgm:pt>
    <dgm:pt modelId="{E6D70D9B-39C4-4976-8CB3-F59CE38A8D3F}" type="pres">
      <dgm:prSet presAssocID="{CF65EF7B-4CCB-4C12-8F2C-231AF06A7631}" presName="Accent" presStyleLbl="parChTrans1D1" presStyleIdx="0" presStyleCnt="3"/>
      <dgm:spPr/>
    </dgm:pt>
    <dgm:pt modelId="{92EB1525-A9A2-47F4-B69C-366523EC0C30}" type="pres">
      <dgm:prSet presAssocID="{CF65EF7B-4CCB-4C12-8F2C-231AF06A7631}" presName="Child" presStyleLbl="revTx" presStyleIdx="1" presStyleCnt="6">
        <dgm:presLayoutVars>
          <dgm:chMax val="0"/>
          <dgm:chPref val="0"/>
          <dgm:bulletEnabled val="1"/>
        </dgm:presLayoutVars>
      </dgm:prSet>
      <dgm:spPr/>
      <dgm:t>
        <a:bodyPr/>
        <a:lstStyle/>
        <a:p>
          <a:endParaRPr lang="zh-CN" altLang="en-US"/>
        </a:p>
      </dgm:t>
    </dgm:pt>
    <dgm:pt modelId="{677D2EAA-420A-4D0D-8710-E8B9879B68ED}" type="pres">
      <dgm:prSet presAssocID="{228E9F0A-6693-4613-A504-20A31CCB2829}" presName="sibTrans" presStyleCnt="0"/>
      <dgm:spPr/>
    </dgm:pt>
    <dgm:pt modelId="{FD7DF644-606E-472E-B48B-5CEDEBA8E196}" type="pres">
      <dgm:prSet presAssocID="{6D54A21C-4769-477A-930F-D00DEA560579}" presName="composite" presStyleCnt="0"/>
      <dgm:spPr/>
    </dgm:pt>
    <dgm:pt modelId="{16A9F0D8-2484-45D6-AC49-D2CB8883B6F6}" type="pres">
      <dgm:prSet presAssocID="{6D54A21C-4769-477A-930F-D00DEA560579}" presName="FirstChild" presStyleLbl="revTx" presStyleIdx="2" presStyleCnt="6" custLinFactNeighborX="-138" custLinFactNeighborY="-73765">
        <dgm:presLayoutVars>
          <dgm:chMax val="0"/>
          <dgm:chPref val="0"/>
          <dgm:bulletEnabled val="1"/>
        </dgm:presLayoutVars>
      </dgm:prSet>
      <dgm:spPr/>
      <dgm:t>
        <a:bodyPr/>
        <a:lstStyle/>
        <a:p>
          <a:endParaRPr lang="zh-CN" altLang="en-US"/>
        </a:p>
      </dgm:t>
    </dgm:pt>
    <dgm:pt modelId="{9DA189E1-D9C3-405D-B4D5-2143FC148347}" type="pres">
      <dgm:prSet presAssocID="{6D54A21C-4769-477A-930F-D00DEA560579}" presName="Parent" presStyleLbl="alignNode1" presStyleIdx="1" presStyleCnt="3" custLinFactNeighborX="606" custLinFactNeighborY="-72223">
        <dgm:presLayoutVars>
          <dgm:chMax val="3"/>
          <dgm:chPref val="3"/>
          <dgm:bulletEnabled val="1"/>
        </dgm:presLayoutVars>
      </dgm:prSet>
      <dgm:spPr/>
      <dgm:t>
        <a:bodyPr/>
        <a:lstStyle/>
        <a:p>
          <a:endParaRPr lang="zh-CN" altLang="en-US"/>
        </a:p>
      </dgm:t>
    </dgm:pt>
    <dgm:pt modelId="{AFA524C3-802F-4945-A13C-44C2CEE3DDF0}" type="pres">
      <dgm:prSet presAssocID="{6D54A21C-4769-477A-930F-D00DEA560579}" presName="Accent" presStyleLbl="parChTrans1D1" presStyleIdx="1" presStyleCnt="3" custLinFactY="-400000" custLinFactNeighborX="251" custLinFactNeighborY="-423736"/>
      <dgm:spPr/>
    </dgm:pt>
    <dgm:pt modelId="{C6DA092A-5193-4C31-A7F0-DB94E02FEC62}" type="pres">
      <dgm:prSet presAssocID="{6D54A21C-4769-477A-930F-D00DEA560579}" presName="Child" presStyleLbl="revTx" presStyleIdx="3" presStyleCnt="6" custLinFactY="-30708" custLinFactNeighborY="-100000">
        <dgm:presLayoutVars>
          <dgm:chMax val="0"/>
          <dgm:chPref val="0"/>
          <dgm:bulletEnabled val="1"/>
        </dgm:presLayoutVars>
      </dgm:prSet>
      <dgm:spPr/>
      <dgm:t>
        <a:bodyPr/>
        <a:lstStyle/>
        <a:p>
          <a:endParaRPr lang="zh-CN" altLang="en-US"/>
        </a:p>
      </dgm:t>
    </dgm:pt>
    <dgm:pt modelId="{E6A2DF82-59B3-4A7E-B32E-7ACDC27D46C4}" type="pres">
      <dgm:prSet presAssocID="{D32C5AAB-AF4E-4422-8884-A1208C5C9C1A}" presName="sibTrans" presStyleCnt="0"/>
      <dgm:spPr/>
    </dgm:pt>
    <dgm:pt modelId="{9FDF10F8-3434-431E-BD89-DA6383051947}" type="pres">
      <dgm:prSet presAssocID="{B04C40CF-AA54-4460-8119-FD4B00F1FB0F}" presName="composite" presStyleCnt="0"/>
      <dgm:spPr/>
    </dgm:pt>
    <dgm:pt modelId="{2AA3B45F-4B84-4985-97D1-B3F234414041}" type="pres">
      <dgm:prSet presAssocID="{B04C40CF-AA54-4460-8119-FD4B00F1FB0F}" presName="FirstChild" presStyleLbl="revTx" presStyleIdx="4" presStyleCnt="6" custLinFactY="-15609" custLinFactNeighborX="-255" custLinFactNeighborY="-100000">
        <dgm:presLayoutVars>
          <dgm:chMax val="0"/>
          <dgm:chPref val="0"/>
          <dgm:bulletEnabled val="1"/>
        </dgm:presLayoutVars>
      </dgm:prSet>
      <dgm:spPr/>
      <dgm:t>
        <a:bodyPr/>
        <a:lstStyle/>
        <a:p>
          <a:endParaRPr lang="zh-CN" altLang="en-US"/>
        </a:p>
      </dgm:t>
    </dgm:pt>
    <dgm:pt modelId="{3E04B2B7-1F86-41DC-B986-023FBF2194CA}" type="pres">
      <dgm:prSet presAssocID="{B04C40CF-AA54-4460-8119-FD4B00F1FB0F}" presName="Parent" presStyleLbl="alignNode1" presStyleIdx="2" presStyleCnt="3" custLinFactY="-15609" custLinFactNeighborX="-715" custLinFactNeighborY="-100000">
        <dgm:presLayoutVars>
          <dgm:chMax val="3"/>
          <dgm:chPref val="3"/>
          <dgm:bulletEnabled val="1"/>
        </dgm:presLayoutVars>
      </dgm:prSet>
      <dgm:spPr/>
      <dgm:t>
        <a:bodyPr/>
        <a:lstStyle/>
        <a:p>
          <a:endParaRPr lang="zh-CN" altLang="en-US"/>
        </a:p>
      </dgm:t>
    </dgm:pt>
    <dgm:pt modelId="{0E7D9D0B-B565-440A-A6F4-D8463FFA8C33}" type="pres">
      <dgm:prSet presAssocID="{B04C40CF-AA54-4460-8119-FD4B00F1FB0F}" presName="Accent" presStyleLbl="parChTrans1D1" presStyleIdx="2" presStyleCnt="3" custLinFactY="-700000" custLinFactNeighborY="-773662"/>
      <dgm:spPr/>
    </dgm:pt>
    <dgm:pt modelId="{27D57FF3-A82B-4CB5-B6CC-EF2251BD3196}" type="pres">
      <dgm:prSet presAssocID="{B04C40CF-AA54-4460-8119-FD4B00F1FB0F}" presName="Child" presStyleLbl="revTx" presStyleIdx="5" presStyleCnt="6" custLinFactY="-7803" custLinFactNeighborX="-189" custLinFactNeighborY="-100000">
        <dgm:presLayoutVars>
          <dgm:chMax val="0"/>
          <dgm:chPref val="0"/>
          <dgm:bulletEnabled val="1"/>
        </dgm:presLayoutVars>
      </dgm:prSet>
      <dgm:spPr/>
      <dgm:t>
        <a:bodyPr/>
        <a:lstStyle/>
        <a:p>
          <a:endParaRPr lang="zh-CN" altLang="en-US"/>
        </a:p>
      </dgm:t>
    </dgm:pt>
  </dgm:ptLst>
  <dgm:cxnLst>
    <dgm:cxn modelId="{E7150043-0BAA-4F24-A21B-5F2F3AE540E8}" srcId="{6D54A21C-4769-477A-930F-D00DEA560579}" destId="{EE6B3288-D61F-4ABF-9F1B-9EA3C156C495}" srcOrd="0" destOrd="0" parTransId="{EC53D04C-A6A8-4F1D-A2AA-C7518193B450}" sibTransId="{7F4ABD15-8582-42BA-9D94-6B14493215C3}"/>
    <dgm:cxn modelId="{CD9DF4B0-D528-46BA-BB57-323308878499}" srcId="{F96A3E4D-0CC0-4729-9EFD-3E2DB8E0DC90}" destId="{6D54A21C-4769-477A-930F-D00DEA560579}" srcOrd="1" destOrd="0" parTransId="{2EBFDDC9-4BE8-4211-9FCB-9101FBF1EE89}" sibTransId="{D32C5AAB-AF4E-4422-8884-A1208C5C9C1A}"/>
    <dgm:cxn modelId="{BBE80097-0AFE-44FA-8697-B2D8FF616314}" srcId="{CF65EF7B-4CCB-4C12-8F2C-231AF06A7631}" destId="{089B2461-830A-4B34-BDDE-BD8E36A33DC9}" srcOrd="1" destOrd="0" parTransId="{AC9311CE-AEA1-470D-A041-6A017FD3A161}" sibTransId="{8C780969-4DCB-4B0F-815B-46165D9F6082}"/>
    <dgm:cxn modelId="{0EAFB047-1511-4EC6-BD4E-B328DB68B7B7}" type="presOf" srcId="{089B2461-830A-4B34-BDDE-BD8E36A33DC9}" destId="{92EB1525-A9A2-47F4-B69C-366523EC0C30}" srcOrd="0" destOrd="0" presId="urn:microsoft.com/office/officeart/2011/layout/TabList"/>
    <dgm:cxn modelId="{439B5021-59A2-49D3-A17B-7417B192BA8C}" srcId="{6D54A21C-4769-477A-930F-D00DEA560579}" destId="{CB023F10-58BC-4BAF-8CB3-F1A1299C95A1}" srcOrd="1" destOrd="0" parTransId="{DA9D9213-33F8-492C-806E-4CC99EC70F71}" sibTransId="{DEFD6445-B273-4F6E-A707-2E5BF794532A}"/>
    <dgm:cxn modelId="{67846A14-EB44-406E-9018-70E11957EAC1}" srcId="{F96A3E4D-0CC0-4729-9EFD-3E2DB8E0DC90}" destId="{B04C40CF-AA54-4460-8119-FD4B00F1FB0F}" srcOrd="2" destOrd="0" parTransId="{63CFD8EF-5547-4E5E-9FA1-209238F9D62F}" sibTransId="{90FF082C-6905-48D7-B17F-7A86C56EE31D}"/>
    <dgm:cxn modelId="{0ADA9C7A-25B2-467F-B76C-4CBF6501EFB8}" srcId="{B04C40CF-AA54-4460-8119-FD4B00F1FB0F}" destId="{2AFA3FE7-3BD3-4D41-9897-36194F549DDE}" srcOrd="1" destOrd="0" parTransId="{5933478B-2515-4B94-9545-BFE70DD1E0B1}" sibTransId="{FC909250-EFA9-4E00-812B-D4D863F7E7C7}"/>
    <dgm:cxn modelId="{C8505375-78CC-4B0A-BF0E-990FD27A4C5F}" type="presOf" srcId="{EE6B3288-D61F-4ABF-9F1B-9EA3C156C495}" destId="{16A9F0D8-2484-45D6-AC49-D2CB8883B6F6}" srcOrd="0" destOrd="0" presId="urn:microsoft.com/office/officeart/2011/layout/TabList"/>
    <dgm:cxn modelId="{E6E86A1D-158D-46E1-8E94-692C8A8145B0}" type="presOf" srcId="{5BA695D9-6A37-4110-9932-28C7A34235AF}" destId="{2AA3B45F-4B84-4985-97D1-B3F234414041}" srcOrd="0" destOrd="0" presId="urn:microsoft.com/office/officeart/2011/layout/TabList"/>
    <dgm:cxn modelId="{61CC19AC-59B8-449A-9841-AA8E500CC6D2}" type="presOf" srcId="{98DB179A-5EDD-4916-A23D-F500BA180B8E}" destId="{8FEE331E-B7F2-4BF3-B616-7631943BEE00}" srcOrd="0" destOrd="0" presId="urn:microsoft.com/office/officeart/2011/layout/TabList"/>
    <dgm:cxn modelId="{1C41A904-3E80-4DFB-90E4-8DDADF37C898}" type="presOf" srcId="{CB023F10-58BC-4BAF-8CB3-F1A1299C95A1}" destId="{C6DA092A-5193-4C31-A7F0-DB94E02FEC62}" srcOrd="0" destOrd="0" presId="urn:microsoft.com/office/officeart/2011/layout/TabList"/>
    <dgm:cxn modelId="{6978ECBB-F164-4E43-A349-57EAA18FD672}" type="presOf" srcId="{F96A3E4D-0CC0-4729-9EFD-3E2DB8E0DC90}" destId="{3C8FD256-FADE-4FA0-A0E4-30D8F0B0413E}" srcOrd="0" destOrd="0" presId="urn:microsoft.com/office/officeart/2011/layout/TabList"/>
    <dgm:cxn modelId="{EA9833F5-E177-49D0-888F-EC69634FC6F8}" srcId="{F96A3E4D-0CC0-4729-9EFD-3E2DB8E0DC90}" destId="{CF65EF7B-4CCB-4C12-8F2C-231AF06A7631}" srcOrd="0" destOrd="0" parTransId="{A68EC52E-EB9C-4717-B1B0-51143F1B52F2}" sibTransId="{228E9F0A-6693-4613-A504-20A31CCB2829}"/>
    <dgm:cxn modelId="{CAA748DC-9298-4B40-964E-872D5959A5C5}" type="presOf" srcId="{6D54A21C-4769-477A-930F-D00DEA560579}" destId="{9DA189E1-D9C3-405D-B4D5-2143FC148347}" srcOrd="0" destOrd="0" presId="urn:microsoft.com/office/officeart/2011/layout/TabList"/>
    <dgm:cxn modelId="{7AAF53B5-28E0-40D8-92E9-7EC10D08A511}" srcId="{B04C40CF-AA54-4460-8119-FD4B00F1FB0F}" destId="{5BA695D9-6A37-4110-9932-28C7A34235AF}" srcOrd="0" destOrd="0" parTransId="{92FFC01A-6E75-47F8-87CF-BEDE7E596C36}" sibTransId="{7C454015-F928-4A78-966E-38EAB1D0AE04}"/>
    <dgm:cxn modelId="{D90298E2-3613-4B20-9195-FA36610B3F66}" type="presOf" srcId="{CF65EF7B-4CCB-4C12-8F2C-231AF06A7631}" destId="{45087D0A-9178-44B2-B502-8C891BDDA300}" srcOrd="0" destOrd="0" presId="urn:microsoft.com/office/officeart/2011/layout/TabList"/>
    <dgm:cxn modelId="{32FA5B98-E014-4AB6-8794-2DBF796A0A26}" srcId="{CF65EF7B-4CCB-4C12-8F2C-231AF06A7631}" destId="{98DB179A-5EDD-4916-A23D-F500BA180B8E}" srcOrd="0" destOrd="0" parTransId="{48E0011E-D85A-484F-B2CB-063B1D105F24}" sibTransId="{42185394-DD87-4A91-8D01-5757B17CDDF4}"/>
    <dgm:cxn modelId="{8361D51F-0247-4990-B568-0716B6B49A13}" type="presOf" srcId="{B04C40CF-AA54-4460-8119-FD4B00F1FB0F}" destId="{3E04B2B7-1F86-41DC-B986-023FBF2194CA}" srcOrd="0" destOrd="0" presId="urn:microsoft.com/office/officeart/2011/layout/TabList"/>
    <dgm:cxn modelId="{4343724B-9BBA-4A2D-BD7F-A56B33B812E2}" type="presOf" srcId="{2AFA3FE7-3BD3-4D41-9897-36194F549DDE}" destId="{27D57FF3-A82B-4CB5-B6CC-EF2251BD3196}" srcOrd="0" destOrd="0" presId="urn:microsoft.com/office/officeart/2011/layout/TabList"/>
    <dgm:cxn modelId="{F5E43377-528F-46B9-808E-EC621529BE9C}" type="presParOf" srcId="{3C8FD256-FADE-4FA0-A0E4-30D8F0B0413E}" destId="{1CD67855-8587-42AE-A2C2-D19CFF9DFB0C}" srcOrd="0" destOrd="0" presId="urn:microsoft.com/office/officeart/2011/layout/TabList"/>
    <dgm:cxn modelId="{CFEC70B3-D32F-444A-A526-5E7483DBF975}" type="presParOf" srcId="{1CD67855-8587-42AE-A2C2-D19CFF9DFB0C}" destId="{8FEE331E-B7F2-4BF3-B616-7631943BEE00}" srcOrd="0" destOrd="0" presId="urn:microsoft.com/office/officeart/2011/layout/TabList"/>
    <dgm:cxn modelId="{B52C1EB9-9093-4EBC-8341-0D323B056BD3}" type="presParOf" srcId="{1CD67855-8587-42AE-A2C2-D19CFF9DFB0C}" destId="{45087D0A-9178-44B2-B502-8C891BDDA300}" srcOrd="1" destOrd="0" presId="urn:microsoft.com/office/officeart/2011/layout/TabList"/>
    <dgm:cxn modelId="{0AC9C9C6-18DF-4A8A-ADF6-382328468A5D}" type="presParOf" srcId="{1CD67855-8587-42AE-A2C2-D19CFF9DFB0C}" destId="{E6D70D9B-39C4-4976-8CB3-F59CE38A8D3F}" srcOrd="2" destOrd="0" presId="urn:microsoft.com/office/officeart/2011/layout/TabList"/>
    <dgm:cxn modelId="{350D6BFC-5611-4C3D-836E-2130AE96DB76}" type="presParOf" srcId="{3C8FD256-FADE-4FA0-A0E4-30D8F0B0413E}" destId="{92EB1525-A9A2-47F4-B69C-366523EC0C30}" srcOrd="1" destOrd="0" presId="urn:microsoft.com/office/officeart/2011/layout/TabList"/>
    <dgm:cxn modelId="{8AE6C6AF-0224-446A-BD7B-49B227D37CFC}" type="presParOf" srcId="{3C8FD256-FADE-4FA0-A0E4-30D8F0B0413E}" destId="{677D2EAA-420A-4D0D-8710-E8B9879B68ED}" srcOrd="2" destOrd="0" presId="urn:microsoft.com/office/officeart/2011/layout/TabList"/>
    <dgm:cxn modelId="{17A039F8-EDE1-47ED-BF0A-8EB5CDE53A7F}" type="presParOf" srcId="{3C8FD256-FADE-4FA0-A0E4-30D8F0B0413E}" destId="{FD7DF644-606E-472E-B48B-5CEDEBA8E196}" srcOrd="3" destOrd="0" presId="urn:microsoft.com/office/officeart/2011/layout/TabList"/>
    <dgm:cxn modelId="{6ECDED62-3AC4-4FC7-84CB-E6CCF19B3C5A}" type="presParOf" srcId="{FD7DF644-606E-472E-B48B-5CEDEBA8E196}" destId="{16A9F0D8-2484-45D6-AC49-D2CB8883B6F6}" srcOrd="0" destOrd="0" presId="urn:microsoft.com/office/officeart/2011/layout/TabList"/>
    <dgm:cxn modelId="{22BD6E0D-6D26-40C2-B9D4-22304B0E59D5}" type="presParOf" srcId="{FD7DF644-606E-472E-B48B-5CEDEBA8E196}" destId="{9DA189E1-D9C3-405D-B4D5-2143FC148347}" srcOrd="1" destOrd="0" presId="urn:microsoft.com/office/officeart/2011/layout/TabList"/>
    <dgm:cxn modelId="{80ECD430-FE31-4A09-95A5-47AEF541EAF4}" type="presParOf" srcId="{FD7DF644-606E-472E-B48B-5CEDEBA8E196}" destId="{AFA524C3-802F-4945-A13C-44C2CEE3DDF0}" srcOrd="2" destOrd="0" presId="urn:microsoft.com/office/officeart/2011/layout/TabList"/>
    <dgm:cxn modelId="{3D7E4995-AEC0-44F3-869F-9EF5615998C9}" type="presParOf" srcId="{3C8FD256-FADE-4FA0-A0E4-30D8F0B0413E}" destId="{C6DA092A-5193-4C31-A7F0-DB94E02FEC62}" srcOrd="4" destOrd="0" presId="urn:microsoft.com/office/officeart/2011/layout/TabList"/>
    <dgm:cxn modelId="{1826C587-2D56-4A8B-9C55-73A475E9EE2A}" type="presParOf" srcId="{3C8FD256-FADE-4FA0-A0E4-30D8F0B0413E}" destId="{E6A2DF82-59B3-4A7E-B32E-7ACDC27D46C4}" srcOrd="5" destOrd="0" presId="urn:microsoft.com/office/officeart/2011/layout/TabList"/>
    <dgm:cxn modelId="{C8E62FDE-7651-4A35-8EB0-EC2BEF1B0AE9}" type="presParOf" srcId="{3C8FD256-FADE-4FA0-A0E4-30D8F0B0413E}" destId="{9FDF10F8-3434-431E-BD89-DA6383051947}" srcOrd="6" destOrd="0" presId="urn:microsoft.com/office/officeart/2011/layout/TabList"/>
    <dgm:cxn modelId="{CDB957B8-4AE0-4F4F-AF06-EED0AB35C6F3}" type="presParOf" srcId="{9FDF10F8-3434-431E-BD89-DA6383051947}" destId="{2AA3B45F-4B84-4985-97D1-B3F234414041}" srcOrd="0" destOrd="0" presId="urn:microsoft.com/office/officeart/2011/layout/TabList"/>
    <dgm:cxn modelId="{DBDC5324-D697-4E1E-85D7-C590F7390B45}" type="presParOf" srcId="{9FDF10F8-3434-431E-BD89-DA6383051947}" destId="{3E04B2B7-1F86-41DC-B986-023FBF2194CA}" srcOrd="1" destOrd="0" presId="urn:microsoft.com/office/officeart/2011/layout/TabList"/>
    <dgm:cxn modelId="{3A018CD7-8ABB-468C-8D24-F81C66CAD513}" type="presParOf" srcId="{9FDF10F8-3434-431E-BD89-DA6383051947}" destId="{0E7D9D0B-B565-440A-A6F4-D8463FFA8C33}" srcOrd="2" destOrd="0" presId="urn:microsoft.com/office/officeart/2011/layout/TabList"/>
    <dgm:cxn modelId="{7C80A140-3862-4886-BEBE-7E64E4312A1B}" type="presParOf" srcId="{3C8FD256-FADE-4FA0-A0E4-30D8F0B0413E}" destId="{27D57FF3-A82B-4CB5-B6CC-EF2251BD3196}" srcOrd="7"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点击左侧菜单“学生管理”</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选择学生账号管理，查看已通过认证的学生信息</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BAB93EB-9BA4-457F-992E-966F22B1D16F}">
      <dgm:prSet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4</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DE6A2410-24E4-4A9E-B08E-A3ACE25E94D9}" type="parTrans" cxnId="{2CB92115-1D54-4AED-81BA-78DA30160B10}">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B884CEF3-7F98-437B-A007-02C4D5497512}" type="sibTrans" cxnId="{2CB92115-1D54-4AED-81BA-78DA30160B10}">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6324B0-47CF-4213-AE78-CAEDE10407EE}">
      <dgm:prSet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选择学生认证审核，对选中用户进行“同意”</a:t>
          </a:r>
          <a:r>
            <a:rPr lang="en-US"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9405C5C-C882-4E34-AF9F-C58A5AE1C8B8}" type="parTrans" cxnId="{AE33FF36-921D-45C9-A0E0-4830E5EAEBB0}">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D7BA5FA2-00C6-4DE7-A60B-FBADF084A530}" type="sibTrans" cxnId="{AE33FF36-921D-45C9-A0E0-4830E5EAEBB0}">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4">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4" custLinFactNeighborY="-52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4">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4">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4">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4">
        <dgm:presLayoutVars>
          <dgm:bulletEnabled val="1"/>
        </dgm:presLayoutVars>
      </dgm:prSet>
      <dgm:spPr/>
      <dgm:t>
        <a:bodyPr/>
        <a:lstStyle/>
        <a:p>
          <a:endParaRPr lang="zh-CN" altLang="en-US"/>
        </a:p>
      </dgm:t>
    </dgm:pt>
    <dgm:pt modelId="{1015AE42-095E-415F-A894-B5E0CA5A74D5}" type="pres">
      <dgm:prSet presAssocID="{A93636E3-FDA7-4C9A-9EFD-240CF2B0853B}" presName="sp" presStyleCnt="0"/>
      <dgm:spPr/>
    </dgm:pt>
    <dgm:pt modelId="{417EAB03-6454-4A13-80AE-90B2854BBD32}" type="pres">
      <dgm:prSet presAssocID="{ABAB93EB-9BA4-457F-992E-966F22B1D16F}" presName="composite" presStyleCnt="0"/>
      <dgm:spPr/>
    </dgm:pt>
    <dgm:pt modelId="{7A521350-E990-4C72-A4CD-A9943BA14B60}" type="pres">
      <dgm:prSet presAssocID="{ABAB93EB-9BA4-457F-992E-966F22B1D16F}" presName="parentText" presStyleLbl="alignNode1" presStyleIdx="3" presStyleCnt="4">
        <dgm:presLayoutVars>
          <dgm:chMax val="1"/>
          <dgm:bulletEnabled val="1"/>
        </dgm:presLayoutVars>
      </dgm:prSet>
      <dgm:spPr/>
      <dgm:t>
        <a:bodyPr/>
        <a:lstStyle/>
        <a:p>
          <a:endParaRPr lang="zh-CN" altLang="en-US"/>
        </a:p>
      </dgm:t>
    </dgm:pt>
    <dgm:pt modelId="{770FCE55-9D67-4E0E-BA03-14EACE3EDD44}" type="pres">
      <dgm:prSet presAssocID="{ABAB93EB-9BA4-457F-992E-966F22B1D16F}" presName="descendantText" presStyleLbl="alignAcc1" presStyleIdx="3" presStyleCnt="4">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87110A5C-6671-4C0D-8DDC-31A2818A004C}" srcId="{F2EA10F4-97FB-46B5-BAE9-29EA514FE39D}" destId="{ACD88807-1E2A-4672-AEA6-923F3FABDE44}" srcOrd="0" destOrd="0" parTransId="{653C8318-B738-475A-B0CF-BF9DE9F2C8A9}" sibTransId="{7C27016D-3C54-42A1-AB69-B6F028717EEF}"/>
    <dgm:cxn modelId="{CF2C3DBD-DAE3-439D-8BF3-4EC1C544045D}" type="presOf" srcId="{F2EA10F4-97FB-46B5-BAE9-29EA514FE39D}" destId="{78F4BFE9-7F43-44C9-B8B1-C5EC50013D25}" srcOrd="0" destOrd="0" presId="urn:microsoft.com/office/officeart/2005/8/layout/chevron2"/>
    <dgm:cxn modelId="{FD1B7C3F-6AC3-4D8D-AF58-0AE99554A709}" srcId="{3C41BA0F-E0B7-4C2F-B50A-4445DDE916E8}" destId="{C833EA6F-3FBF-4957-A120-2FB686265F2C}" srcOrd="0" destOrd="0" parTransId="{7219DE58-6868-4125-809F-F8F056027EEA}" sibTransId="{CC8953D3-4603-4F14-B12E-2F68BA334FDE}"/>
    <dgm:cxn modelId="{21303FCC-3EDE-4531-AF2E-996D550E7973}" type="presOf" srcId="{1F4B7EBF-D187-4F8A-BD9C-8DDF9907EC4D}" destId="{3F616090-8A76-43F6-8FD4-390A11BA773C}" srcOrd="0" destOrd="0" presId="urn:microsoft.com/office/officeart/2005/8/layout/chevron2"/>
    <dgm:cxn modelId="{FFA69BBF-800B-4FF7-B6B6-C25AC5C63857}" type="presOf" srcId="{C833EA6F-3FBF-4957-A120-2FB686265F2C}" destId="{5344EA98-552D-4433-B8A9-BB6087DD7E35}" srcOrd="0" destOrd="0" presId="urn:microsoft.com/office/officeart/2005/8/layout/chevron2"/>
    <dgm:cxn modelId="{F8A8299E-C7FC-4BA7-A723-44B12E67A0A4}" type="presOf" srcId="{45B011B7-EA25-413D-BC8B-4AC730EB80DA}" destId="{2EA3D901-008B-42DC-87B3-ADBF10D0E7C6}" srcOrd="0" destOrd="0" presId="urn:microsoft.com/office/officeart/2005/8/layout/chevron2"/>
    <dgm:cxn modelId="{10190A67-38A0-474A-896A-B2C72A1C151D}" srcId="{F2EA10F4-97FB-46B5-BAE9-29EA514FE39D}" destId="{3C41BA0F-E0B7-4C2F-B50A-4445DDE916E8}" srcOrd="1" destOrd="0" parTransId="{4ED0BCC7-8DB9-444F-A813-8FD03147315E}" sibTransId="{96EC8354-7AE3-4293-A040-F5A9D692E912}"/>
    <dgm:cxn modelId="{3FFC487E-240C-401E-89F0-7C0A22FE27A7}" type="presOf" srcId="{909DD94D-B499-415C-9162-89D6E0987875}" destId="{D9CE572B-BA22-4F7E-A785-39FE9BDB6246}" srcOrd="0" destOrd="0" presId="urn:microsoft.com/office/officeart/2005/8/layout/chevron2"/>
    <dgm:cxn modelId="{C0C978FF-5677-4AC1-BB40-E8C9A5A5862E}" type="presOf" srcId="{ACD88807-1E2A-4672-AEA6-923F3FABDE44}" destId="{E7BD1E94-C3F0-4D4C-A319-7040A54498F9}" srcOrd="0" destOrd="0" presId="urn:microsoft.com/office/officeart/2005/8/layout/chevron2"/>
    <dgm:cxn modelId="{BC8F35C1-E601-4EF1-BFE5-7D237F866BFB}" type="presOf" srcId="{ABAB93EB-9BA4-457F-992E-966F22B1D16F}" destId="{7A521350-E990-4C72-A4CD-A9943BA14B60}"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4E508658-863E-47B5-9FEE-F045B850F9BB}" srcId="{F2EA10F4-97FB-46B5-BAE9-29EA514FE39D}" destId="{1F4B7EBF-D187-4F8A-BD9C-8DDF9907EC4D}" srcOrd="2" destOrd="0" parTransId="{88F2EFD1-51EE-4D42-8C20-6A1BFA3C5648}" sibTransId="{A93636E3-FDA7-4C9A-9EFD-240CF2B0853B}"/>
    <dgm:cxn modelId="{636695F1-82B8-4634-BC50-D049BED51B64}" type="presOf" srcId="{3C41BA0F-E0B7-4C2F-B50A-4445DDE916E8}" destId="{F08D428B-FCB7-4FD1-ADB8-0F3FA7FC0843}" srcOrd="0" destOrd="0" presId="urn:microsoft.com/office/officeart/2005/8/layout/chevron2"/>
    <dgm:cxn modelId="{AE33FF36-921D-45C9-A0E0-4830E5EAEBB0}" srcId="{ABAB93EB-9BA4-457F-992E-966F22B1D16F}" destId="{456324B0-47CF-4213-AE78-CAEDE10407EE}" srcOrd="0" destOrd="0" parTransId="{79405C5C-C882-4E34-AF9F-C58A5AE1C8B8}" sibTransId="{D7BA5FA2-00C6-4DE7-A60B-FBADF084A530}"/>
    <dgm:cxn modelId="{7C4D2162-2197-404D-B766-3BD23626C06A}" type="presOf" srcId="{456324B0-47CF-4213-AE78-CAEDE10407EE}" destId="{770FCE55-9D67-4E0E-BA03-14EACE3EDD44}" srcOrd="0" destOrd="0" presId="urn:microsoft.com/office/officeart/2005/8/layout/chevron2"/>
    <dgm:cxn modelId="{2CB92115-1D54-4AED-81BA-78DA30160B10}" srcId="{F2EA10F4-97FB-46B5-BAE9-29EA514FE39D}" destId="{ABAB93EB-9BA4-457F-992E-966F22B1D16F}" srcOrd="3" destOrd="0" parTransId="{DE6A2410-24E4-4A9E-B08E-A3ACE25E94D9}" sibTransId="{B884CEF3-7F98-437B-A007-02C4D5497512}"/>
    <dgm:cxn modelId="{5C81AB63-6583-4C85-A117-7DB74E62124D}" type="presParOf" srcId="{78F4BFE9-7F43-44C9-B8B1-C5EC50013D25}" destId="{C3B9DBC8-27F8-4E52-AC56-2147705E2F47}" srcOrd="0" destOrd="0" presId="urn:microsoft.com/office/officeart/2005/8/layout/chevron2"/>
    <dgm:cxn modelId="{41DF2410-5BA9-4061-81DF-08D1D12203D6}" type="presParOf" srcId="{C3B9DBC8-27F8-4E52-AC56-2147705E2F47}" destId="{E7BD1E94-C3F0-4D4C-A319-7040A54498F9}" srcOrd="0" destOrd="0" presId="urn:microsoft.com/office/officeart/2005/8/layout/chevron2"/>
    <dgm:cxn modelId="{DEBCD1A4-23C5-4B58-B010-8A35A9698F41}" type="presParOf" srcId="{C3B9DBC8-27F8-4E52-AC56-2147705E2F47}" destId="{D9CE572B-BA22-4F7E-A785-39FE9BDB6246}" srcOrd="1" destOrd="0" presId="urn:microsoft.com/office/officeart/2005/8/layout/chevron2"/>
    <dgm:cxn modelId="{A5724A95-B739-4733-8FDE-80301F2AD196}" type="presParOf" srcId="{78F4BFE9-7F43-44C9-B8B1-C5EC50013D25}" destId="{7A2A8A50-3D5F-4ED3-A1E2-5A2D2AA7FE69}" srcOrd="1" destOrd="0" presId="urn:microsoft.com/office/officeart/2005/8/layout/chevron2"/>
    <dgm:cxn modelId="{8BEAC3A5-C450-4C10-8489-9511EE439010}" type="presParOf" srcId="{78F4BFE9-7F43-44C9-B8B1-C5EC50013D25}" destId="{9AB55DA3-5A47-48DE-81E2-5CF42858FC29}" srcOrd="2" destOrd="0" presId="urn:microsoft.com/office/officeart/2005/8/layout/chevron2"/>
    <dgm:cxn modelId="{5BEDC034-B00D-40D7-846F-3C45C60BBA93}" type="presParOf" srcId="{9AB55DA3-5A47-48DE-81E2-5CF42858FC29}" destId="{F08D428B-FCB7-4FD1-ADB8-0F3FA7FC0843}" srcOrd="0" destOrd="0" presId="urn:microsoft.com/office/officeart/2005/8/layout/chevron2"/>
    <dgm:cxn modelId="{4B2A313B-E51C-498A-A6F2-65255A78B6F3}" type="presParOf" srcId="{9AB55DA3-5A47-48DE-81E2-5CF42858FC29}" destId="{5344EA98-552D-4433-B8A9-BB6087DD7E35}" srcOrd="1" destOrd="0" presId="urn:microsoft.com/office/officeart/2005/8/layout/chevron2"/>
    <dgm:cxn modelId="{9AE3BC8B-145B-46BF-BE82-D39C177C7469}" type="presParOf" srcId="{78F4BFE9-7F43-44C9-B8B1-C5EC50013D25}" destId="{ABB71095-3459-4D97-B3BF-73BA8F14CE1F}" srcOrd="3" destOrd="0" presId="urn:microsoft.com/office/officeart/2005/8/layout/chevron2"/>
    <dgm:cxn modelId="{254EFC79-D32F-4B78-9474-A4A14C29384A}" type="presParOf" srcId="{78F4BFE9-7F43-44C9-B8B1-C5EC50013D25}" destId="{2006A91C-C6BD-4D8F-BF2F-E743279D0180}" srcOrd="4" destOrd="0" presId="urn:microsoft.com/office/officeart/2005/8/layout/chevron2"/>
    <dgm:cxn modelId="{2ED29802-42F3-4D01-95D3-A22B96B4C2A9}" type="presParOf" srcId="{2006A91C-C6BD-4D8F-BF2F-E743279D0180}" destId="{3F616090-8A76-43F6-8FD4-390A11BA773C}" srcOrd="0" destOrd="0" presId="urn:microsoft.com/office/officeart/2005/8/layout/chevron2"/>
    <dgm:cxn modelId="{AD26395E-2D41-4519-A30A-CE5189C8E2B4}" type="presParOf" srcId="{2006A91C-C6BD-4D8F-BF2F-E743279D0180}" destId="{2EA3D901-008B-42DC-87B3-ADBF10D0E7C6}" srcOrd="1" destOrd="0" presId="urn:microsoft.com/office/officeart/2005/8/layout/chevron2"/>
    <dgm:cxn modelId="{AA737104-E62B-41FF-8506-1F762A3D7500}" type="presParOf" srcId="{78F4BFE9-7F43-44C9-B8B1-C5EC50013D25}" destId="{1015AE42-095E-415F-A894-B5E0CA5A74D5}" srcOrd="5" destOrd="0" presId="urn:microsoft.com/office/officeart/2005/8/layout/chevron2"/>
    <dgm:cxn modelId="{E0F35965-0C20-4432-9A52-035FF09A86E8}" type="presParOf" srcId="{78F4BFE9-7F43-44C9-B8B1-C5EC50013D25}" destId="{417EAB03-6454-4A13-80AE-90B2854BBD32}" srcOrd="6" destOrd="0" presId="urn:microsoft.com/office/officeart/2005/8/layout/chevron2"/>
    <dgm:cxn modelId="{8DC13507-54E2-4240-85CC-72A5E38EB89A}" type="presParOf" srcId="{417EAB03-6454-4A13-80AE-90B2854BBD32}" destId="{7A521350-E990-4C72-A4CD-A9943BA14B60}" srcOrd="0" destOrd="0" presId="urn:microsoft.com/office/officeart/2005/8/layout/chevron2"/>
    <dgm:cxn modelId="{83C34987-F656-4B28-8EFB-E403C8221F62}" type="presParOf" srcId="{417EAB03-6454-4A13-80AE-90B2854BBD32}" destId="{770FCE55-9D67-4E0E-BA03-14EACE3EDD4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登录展翅计划，并点击左侧菜单栏“双向选择”版块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点击“未阅读简历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已阅读简历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要求面试简历</a:t>
          </a:r>
          <a:r>
            <a:rPr lang="en-US"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dirty="0" smtClean="0">
              <a:solidFill>
                <a:schemeClr val="tx2">
                  <a:lumMod val="60000"/>
                  <a:lumOff val="40000"/>
                </a:schemeClr>
              </a:solidFill>
              <a:latin typeface="微软雅黑" panose="020B0503020204020204" pitchFamily="34" charset="-122"/>
              <a:ea typeface="微软雅黑" panose="020B0503020204020204" pitchFamily="34" charset="-122"/>
            </a:rPr>
            <a:t>已通过简历”对简历进行管理</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对简历进行通过</a:t>
          </a:r>
          <a:r>
            <a:rPr lang="en-US"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10190A67-38A0-474A-896A-B2C72A1C151D}" srcId="{F2EA10F4-97FB-46B5-BAE9-29EA514FE39D}" destId="{3C41BA0F-E0B7-4C2F-B50A-4445DDE916E8}" srcOrd="1" destOrd="0" parTransId="{4ED0BCC7-8DB9-444F-A813-8FD03147315E}" sibTransId="{96EC8354-7AE3-4293-A040-F5A9D692E912}"/>
    <dgm:cxn modelId="{AA3D5258-B146-4B29-8769-FC27455EEB9E}" type="presOf" srcId="{C833EA6F-3FBF-4957-A120-2FB686265F2C}" destId="{5344EA98-552D-4433-B8A9-BB6087DD7E35}" srcOrd="0" destOrd="0" presId="urn:microsoft.com/office/officeart/2005/8/layout/chevron2"/>
    <dgm:cxn modelId="{F2F00186-C6F2-4034-91F6-27A5F066D4F9}" type="presOf" srcId="{1F4B7EBF-D187-4F8A-BD9C-8DDF9907EC4D}" destId="{3F616090-8A76-43F6-8FD4-390A11BA773C}" srcOrd="0" destOrd="0" presId="urn:microsoft.com/office/officeart/2005/8/layout/chevron2"/>
    <dgm:cxn modelId="{489ED04D-5E09-4363-97D7-EAF066F9AACB}" type="presOf" srcId="{909DD94D-B499-415C-9162-89D6E0987875}" destId="{D9CE572B-BA22-4F7E-A785-39FE9BDB6246}" srcOrd="0" destOrd="0" presId="urn:microsoft.com/office/officeart/2005/8/layout/chevron2"/>
    <dgm:cxn modelId="{BA3749E8-DC75-4611-B17B-7AAD06F39EB9}" type="presOf" srcId="{3C41BA0F-E0B7-4C2F-B50A-4445DDE916E8}" destId="{F08D428B-FCB7-4FD1-ADB8-0F3FA7FC0843}" srcOrd="0" destOrd="0" presId="urn:microsoft.com/office/officeart/2005/8/layout/chevron2"/>
    <dgm:cxn modelId="{BD1A93DE-1B93-4115-AEC1-F890AEC7B6F9}" type="presOf" srcId="{F2EA10F4-97FB-46B5-BAE9-29EA514FE39D}" destId="{78F4BFE9-7F43-44C9-B8B1-C5EC50013D25}"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4E508658-863E-47B5-9FEE-F045B850F9BB}" srcId="{F2EA10F4-97FB-46B5-BAE9-29EA514FE39D}" destId="{1F4B7EBF-D187-4F8A-BD9C-8DDF9907EC4D}" srcOrd="2" destOrd="0" parTransId="{88F2EFD1-51EE-4D42-8C20-6A1BFA3C5648}" sibTransId="{A93636E3-FDA7-4C9A-9EFD-240CF2B0853B}"/>
    <dgm:cxn modelId="{409DC466-1D9C-4622-BE7F-C69E3B9D9565}" type="presOf" srcId="{45B011B7-EA25-413D-BC8B-4AC730EB80DA}" destId="{2EA3D901-008B-42DC-87B3-ADBF10D0E7C6}" srcOrd="0" destOrd="0" presId="urn:microsoft.com/office/officeart/2005/8/layout/chevron2"/>
    <dgm:cxn modelId="{C402FD57-4575-4908-AAC7-4E4CE50FF170}" type="presOf" srcId="{ACD88807-1E2A-4672-AEA6-923F3FABDE44}" destId="{E7BD1E94-C3F0-4D4C-A319-7040A54498F9}" srcOrd="0" destOrd="0" presId="urn:microsoft.com/office/officeart/2005/8/layout/chevron2"/>
    <dgm:cxn modelId="{6EE98AAB-B0CC-48FA-B532-4D98DA1A5C32}" type="presParOf" srcId="{78F4BFE9-7F43-44C9-B8B1-C5EC50013D25}" destId="{C3B9DBC8-27F8-4E52-AC56-2147705E2F47}" srcOrd="0" destOrd="0" presId="urn:microsoft.com/office/officeart/2005/8/layout/chevron2"/>
    <dgm:cxn modelId="{F22A6ABE-63FC-4E32-8E40-0B3C9FBDF67B}" type="presParOf" srcId="{C3B9DBC8-27F8-4E52-AC56-2147705E2F47}" destId="{E7BD1E94-C3F0-4D4C-A319-7040A54498F9}" srcOrd="0" destOrd="0" presId="urn:microsoft.com/office/officeart/2005/8/layout/chevron2"/>
    <dgm:cxn modelId="{BFD23700-9A5B-4EF6-B948-3B8D543215CD}" type="presParOf" srcId="{C3B9DBC8-27F8-4E52-AC56-2147705E2F47}" destId="{D9CE572B-BA22-4F7E-A785-39FE9BDB6246}" srcOrd="1" destOrd="0" presId="urn:microsoft.com/office/officeart/2005/8/layout/chevron2"/>
    <dgm:cxn modelId="{8C802B47-A72D-414B-AD83-49FA15CE3BD8}" type="presParOf" srcId="{78F4BFE9-7F43-44C9-B8B1-C5EC50013D25}" destId="{7A2A8A50-3D5F-4ED3-A1E2-5A2D2AA7FE69}" srcOrd="1" destOrd="0" presId="urn:microsoft.com/office/officeart/2005/8/layout/chevron2"/>
    <dgm:cxn modelId="{1F9E7F0E-BF75-4A63-B5E8-7D6796DFF2FA}" type="presParOf" srcId="{78F4BFE9-7F43-44C9-B8B1-C5EC50013D25}" destId="{9AB55DA3-5A47-48DE-81E2-5CF42858FC29}" srcOrd="2" destOrd="0" presId="urn:microsoft.com/office/officeart/2005/8/layout/chevron2"/>
    <dgm:cxn modelId="{C36A7EDB-FD89-41BA-9FD6-09AD1820B2D3}" type="presParOf" srcId="{9AB55DA3-5A47-48DE-81E2-5CF42858FC29}" destId="{F08D428B-FCB7-4FD1-ADB8-0F3FA7FC0843}" srcOrd="0" destOrd="0" presId="urn:microsoft.com/office/officeart/2005/8/layout/chevron2"/>
    <dgm:cxn modelId="{32C9031B-B665-4246-86A6-F2BCF12235EB}" type="presParOf" srcId="{9AB55DA3-5A47-48DE-81E2-5CF42858FC29}" destId="{5344EA98-552D-4433-B8A9-BB6087DD7E35}" srcOrd="1" destOrd="0" presId="urn:microsoft.com/office/officeart/2005/8/layout/chevron2"/>
    <dgm:cxn modelId="{DE30F137-A9A8-4981-96AB-775AF567C207}" type="presParOf" srcId="{78F4BFE9-7F43-44C9-B8B1-C5EC50013D25}" destId="{ABB71095-3459-4D97-B3BF-73BA8F14CE1F}" srcOrd="3" destOrd="0" presId="urn:microsoft.com/office/officeart/2005/8/layout/chevron2"/>
    <dgm:cxn modelId="{A70B2163-B01A-49A4-8674-D5F6D7FC523C}" type="presParOf" srcId="{78F4BFE9-7F43-44C9-B8B1-C5EC50013D25}" destId="{2006A91C-C6BD-4D8F-BF2F-E743279D0180}" srcOrd="4" destOrd="0" presId="urn:microsoft.com/office/officeart/2005/8/layout/chevron2"/>
    <dgm:cxn modelId="{86748FB2-FEB5-4A2C-9EA3-1553D0DAEDF2}" type="presParOf" srcId="{2006A91C-C6BD-4D8F-BF2F-E743279D0180}" destId="{3F616090-8A76-43F6-8FD4-390A11BA773C}" srcOrd="0" destOrd="0" presId="urn:microsoft.com/office/officeart/2005/8/layout/chevron2"/>
    <dgm:cxn modelId="{56E45C27-810D-4C81-93BE-63DE3A7D98A5}"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登录展翅计划，并点击左侧菜单栏“实习生管理”版块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点击上岗实习版块。</a:t>
          </a:r>
          <a:r>
            <a:rPr lang="zh-CN" altLang="en-US" sz="2400" b="1" dirty="0" smtClean="0">
              <a:solidFill>
                <a:srgbClr val="FF0000"/>
              </a:solidFill>
              <a:latin typeface="微软雅黑" panose="020B0503020204020204" pitchFamily="34" charset="-122"/>
              <a:ea typeface="微软雅黑" panose="020B0503020204020204" pitchFamily="34" charset="-122"/>
            </a:rPr>
            <a:t>（在现有的系统里看不到体现）</a:t>
          </a:r>
          <a:endParaRPr lang="zh-CN" altLang="en-US" sz="3200" b="1" dirty="0">
            <a:solidFill>
              <a:srgbClr val="FF0000"/>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对实（见）习生进行签署四方协议操作</a:t>
          </a:r>
          <a:r>
            <a:rPr lang="en-US"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发送通知操作</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19FA6BEC-9D0A-402C-865A-6D7684F5BD60}" type="presOf" srcId="{45B011B7-EA25-413D-BC8B-4AC730EB80DA}" destId="{2EA3D901-008B-42DC-87B3-ADBF10D0E7C6}" srcOrd="0" destOrd="0" presId="urn:microsoft.com/office/officeart/2005/8/layout/chevron2"/>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3DC3767E-A98E-462E-99ED-83E1D551C30E}" type="presOf" srcId="{C833EA6F-3FBF-4957-A120-2FB686265F2C}" destId="{5344EA98-552D-4433-B8A9-BB6087DD7E35}" srcOrd="0" destOrd="0" presId="urn:microsoft.com/office/officeart/2005/8/layout/chevron2"/>
    <dgm:cxn modelId="{10190A67-38A0-474A-896A-B2C72A1C151D}" srcId="{F2EA10F4-97FB-46B5-BAE9-29EA514FE39D}" destId="{3C41BA0F-E0B7-4C2F-B50A-4445DDE916E8}" srcOrd="1" destOrd="0" parTransId="{4ED0BCC7-8DB9-444F-A813-8FD03147315E}" sibTransId="{96EC8354-7AE3-4293-A040-F5A9D692E912}"/>
    <dgm:cxn modelId="{F7751945-6AFE-40E2-9D3C-EAA2D6866D19}" type="presOf" srcId="{F2EA10F4-97FB-46B5-BAE9-29EA514FE39D}" destId="{78F4BFE9-7F43-44C9-B8B1-C5EC50013D25}" srcOrd="0" destOrd="0" presId="urn:microsoft.com/office/officeart/2005/8/layout/chevron2"/>
    <dgm:cxn modelId="{AA98BE51-710E-4818-8675-A31F2A875ADE}" type="presOf" srcId="{1F4B7EBF-D187-4F8A-BD9C-8DDF9907EC4D}" destId="{3F616090-8A76-43F6-8FD4-390A11BA773C}"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26F13375-3BB0-40FB-B494-BB38A4A8B487}" type="presOf" srcId="{ACD88807-1E2A-4672-AEA6-923F3FABDE44}" destId="{E7BD1E94-C3F0-4D4C-A319-7040A54498F9}" srcOrd="0" destOrd="0" presId="urn:microsoft.com/office/officeart/2005/8/layout/chevron2"/>
    <dgm:cxn modelId="{4E508658-863E-47B5-9FEE-F045B850F9BB}" srcId="{F2EA10F4-97FB-46B5-BAE9-29EA514FE39D}" destId="{1F4B7EBF-D187-4F8A-BD9C-8DDF9907EC4D}" srcOrd="2" destOrd="0" parTransId="{88F2EFD1-51EE-4D42-8C20-6A1BFA3C5648}" sibTransId="{A93636E3-FDA7-4C9A-9EFD-240CF2B0853B}"/>
    <dgm:cxn modelId="{343DC65A-27D0-4E38-9E82-F3FAE70F6B82}" type="presOf" srcId="{3C41BA0F-E0B7-4C2F-B50A-4445DDE916E8}" destId="{F08D428B-FCB7-4FD1-ADB8-0F3FA7FC0843}" srcOrd="0" destOrd="0" presId="urn:microsoft.com/office/officeart/2005/8/layout/chevron2"/>
    <dgm:cxn modelId="{50D4E26E-87CD-4201-8A34-493687C76603}" type="presOf" srcId="{909DD94D-B499-415C-9162-89D6E0987875}" destId="{D9CE572B-BA22-4F7E-A785-39FE9BDB6246}" srcOrd="0" destOrd="0" presId="urn:microsoft.com/office/officeart/2005/8/layout/chevron2"/>
    <dgm:cxn modelId="{94426FD3-706A-4ABB-B892-4A12B1CCF3C3}" type="presParOf" srcId="{78F4BFE9-7F43-44C9-B8B1-C5EC50013D25}" destId="{C3B9DBC8-27F8-4E52-AC56-2147705E2F47}" srcOrd="0" destOrd="0" presId="urn:microsoft.com/office/officeart/2005/8/layout/chevron2"/>
    <dgm:cxn modelId="{B28E5675-CEAB-4296-B4AE-EF4AD45747B0}" type="presParOf" srcId="{C3B9DBC8-27F8-4E52-AC56-2147705E2F47}" destId="{E7BD1E94-C3F0-4D4C-A319-7040A54498F9}" srcOrd="0" destOrd="0" presId="urn:microsoft.com/office/officeart/2005/8/layout/chevron2"/>
    <dgm:cxn modelId="{C2EC9FA9-AB7C-411A-B2FB-82D509EDD988}" type="presParOf" srcId="{C3B9DBC8-27F8-4E52-AC56-2147705E2F47}" destId="{D9CE572B-BA22-4F7E-A785-39FE9BDB6246}" srcOrd="1" destOrd="0" presId="urn:microsoft.com/office/officeart/2005/8/layout/chevron2"/>
    <dgm:cxn modelId="{9754CE7B-2B56-495B-960A-2E0569E6B2C8}" type="presParOf" srcId="{78F4BFE9-7F43-44C9-B8B1-C5EC50013D25}" destId="{7A2A8A50-3D5F-4ED3-A1E2-5A2D2AA7FE69}" srcOrd="1" destOrd="0" presId="urn:microsoft.com/office/officeart/2005/8/layout/chevron2"/>
    <dgm:cxn modelId="{487D68AD-3086-43AD-B43A-E8D41D9C23A9}" type="presParOf" srcId="{78F4BFE9-7F43-44C9-B8B1-C5EC50013D25}" destId="{9AB55DA3-5A47-48DE-81E2-5CF42858FC29}" srcOrd="2" destOrd="0" presId="urn:microsoft.com/office/officeart/2005/8/layout/chevron2"/>
    <dgm:cxn modelId="{476DCF37-A16F-4E2B-ACE7-3DBA331FF4BE}" type="presParOf" srcId="{9AB55DA3-5A47-48DE-81E2-5CF42858FC29}" destId="{F08D428B-FCB7-4FD1-ADB8-0F3FA7FC0843}" srcOrd="0" destOrd="0" presId="urn:microsoft.com/office/officeart/2005/8/layout/chevron2"/>
    <dgm:cxn modelId="{1422B8F5-6E0C-4BC1-B23A-0E418F259415}" type="presParOf" srcId="{9AB55DA3-5A47-48DE-81E2-5CF42858FC29}" destId="{5344EA98-552D-4433-B8A9-BB6087DD7E35}" srcOrd="1" destOrd="0" presId="urn:microsoft.com/office/officeart/2005/8/layout/chevron2"/>
    <dgm:cxn modelId="{825908C5-FB93-493C-A6F3-98C7265B3ADB}" type="presParOf" srcId="{78F4BFE9-7F43-44C9-B8B1-C5EC50013D25}" destId="{ABB71095-3459-4D97-B3BF-73BA8F14CE1F}" srcOrd="3" destOrd="0" presId="urn:microsoft.com/office/officeart/2005/8/layout/chevron2"/>
    <dgm:cxn modelId="{20396F22-BB69-41AA-AFDF-8A294F26D478}" type="presParOf" srcId="{78F4BFE9-7F43-44C9-B8B1-C5EC50013D25}" destId="{2006A91C-C6BD-4D8F-BF2F-E743279D0180}" srcOrd="4" destOrd="0" presId="urn:microsoft.com/office/officeart/2005/8/layout/chevron2"/>
    <dgm:cxn modelId="{1E7B6EB3-935A-4E9D-BF95-35734E8621A1}" type="presParOf" srcId="{2006A91C-C6BD-4D8F-BF2F-E743279D0180}" destId="{3F616090-8A76-43F6-8FD4-390A11BA773C}" srcOrd="0" destOrd="0" presId="urn:microsoft.com/office/officeart/2005/8/layout/chevron2"/>
    <dgm:cxn modelId="{1A3DA4E5-5075-444E-9BDA-15920E194EFE}"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2EA10F4-97FB-46B5-BAE9-29EA514FE39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zh-CN" altLang="en-US"/>
        </a:p>
      </dgm:t>
    </dgm:pt>
    <dgm:pt modelId="{ACD88807-1E2A-4672-AEA6-923F3FABDE44}">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653C8318-B738-475A-B0CF-BF9DE9F2C8A9}" type="par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C27016D-3C54-42A1-AB69-B6F028717EEF}" type="sibTrans" cxnId="{87110A5C-6671-4C0D-8DDC-31A2818A004C}">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09DD94D-B499-415C-9162-89D6E0987875}">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登录展翅计划，并点击左侧菜单栏“评价管理”板块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E014EFF3-7CDB-432E-9EF0-4D06D5FB2DA4}" type="par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63BCDBC-8CE8-4B90-930F-2BEE307781D7}" type="sibTrans" cxnId="{82A4088F-9F01-4F84-AC2A-B65CF2C18347}">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3C41BA0F-E0B7-4C2F-B50A-4445DDE916E8}">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4ED0BCC7-8DB9-444F-A813-8FD03147315E}" type="par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96EC8354-7AE3-4293-A040-F5A9D692E912}" type="sibTrans" cxnId="{10190A67-38A0-474A-896A-B2C72A1C151D}">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833EA6F-3FBF-4957-A120-2FB686265F2C}">
      <dgm:prSet phldrT="[文本]" custT="1"/>
      <dgm:spPr/>
      <dgm: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点击实（见）习评价</a:t>
          </a:r>
          <a:endParaRPr lang="zh-CN" altLang="en-US" sz="3200" b="1" dirty="0">
            <a:solidFill>
              <a:srgbClr val="FF0000"/>
            </a:solidFill>
            <a:latin typeface="微软雅黑" panose="020B0503020204020204" pitchFamily="34" charset="-122"/>
            <a:ea typeface="微软雅黑" panose="020B0503020204020204" pitchFamily="34" charset="-122"/>
          </a:endParaRPr>
        </a:p>
      </dgm:t>
    </dgm:pt>
    <dgm:pt modelId="{7219DE58-6868-4125-809F-F8F056027EEA}" type="par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CC8953D3-4603-4F14-B12E-2F68BA334FDE}" type="sibTrans" cxnId="{FD1B7C3F-6AC3-4D8D-AF58-0AE99554A709}">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1F4B7EBF-D187-4F8A-BD9C-8DDF9907EC4D}">
      <dgm:prSet phldrT="[文本]" custT="1"/>
      <dgm:spPr/>
      <dgm: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88F2EFD1-51EE-4D42-8C20-6A1BFA3C5648}" type="par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A93636E3-FDA7-4C9A-9EFD-240CF2B0853B}" type="sibTrans" cxnId="{4E508658-863E-47B5-9FEE-F045B850F9BB}">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B011B7-EA25-413D-BC8B-4AC730EB80DA}">
      <dgm:prSet phldrT="[文本]" custT="1"/>
      <dgm:spPr/>
      <dgm:t>
        <a:bodyPr/>
        <a:lstStyle/>
        <a:p>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对实（见）习生进行评价</a:t>
          </a:r>
          <a:r>
            <a:rPr lang="en-US"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查看实（见）习生对用人单位的评价和实习心得</a:t>
          </a:r>
          <a:endParaRPr lang="zh-CN" altLang="en-US" sz="2000" b="1" dirty="0">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45D795F2-0BC4-4764-80F3-F062A9E0FCF4}" type="par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F9747F41-D024-4A40-9C8E-ABB574F83659}" type="sibTrans" cxnId="{D9012DAD-44A0-4330-BB6D-3097EDF439EF}">
      <dgm:prSet/>
      <dgm:spPr/>
      <dgm:t>
        <a:bodyPr/>
        <a:lstStyle/>
        <a:p>
          <a:endParaRPr lang="zh-CN" altLang="en-US" sz="2400" b="1">
            <a:solidFill>
              <a:schemeClr val="tx2">
                <a:lumMod val="60000"/>
                <a:lumOff val="40000"/>
              </a:schemeClr>
            </a:solidFill>
            <a:latin typeface="微软雅黑" panose="020B0503020204020204" pitchFamily="34" charset="-122"/>
            <a:ea typeface="微软雅黑" panose="020B0503020204020204" pitchFamily="34" charset="-122"/>
          </a:endParaRPr>
        </a:p>
      </dgm:t>
    </dgm:pt>
    <dgm:pt modelId="{78F4BFE9-7F43-44C9-B8B1-C5EC50013D25}" type="pres">
      <dgm:prSet presAssocID="{F2EA10F4-97FB-46B5-BAE9-29EA514FE39D}" presName="linearFlow" presStyleCnt="0">
        <dgm:presLayoutVars>
          <dgm:dir/>
          <dgm:animLvl val="lvl"/>
          <dgm:resizeHandles val="exact"/>
        </dgm:presLayoutVars>
      </dgm:prSet>
      <dgm:spPr/>
      <dgm:t>
        <a:bodyPr/>
        <a:lstStyle/>
        <a:p>
          <a:endParaRPr lang="zh-CN" altLang="en-US"/>
        </a:p>
      </dgm:t>
    </dgm:pt>
    <dgm:pt modelId="{C3B9DBC8-27F8-4E52-AC56-2147705E2F47}" type="pres">
      <dgm:prSet presAssocID="{ACD88807-1E2A-4672-AEA6-923F3FABDE44}" presName="composite" presStyleCnt="0"/>
      <dgm:spPr/>
    </dgm:pt>
    <dgm:pt modelId="{E7BD1E94-C3F0-4D4C-A319-7040A54498F9}" type="pres">
      <dgm:prSet presAssocID="{ACD88807-1E2A-4672-AEA6-923F3FABDE44}" presName="parentText" presStyleLbl="alignNode1" presStyleIdx="0" presStyleCnt="3">
        <dgm:presLayoutVars>
          <dgm:chMax val="1"/>
          <dgm:bulletEnabled val="1"/>
        </dgm:presLayoutVars>
      </dgm:prSet>
      <dgm:spPr/>
      <dgm:t>
        <a:bodyPr/>
        <a:lstStyle/>
        <a:p>
          <a:endParaRPr lang="zh-CN" altLang="en-US"/>
        </a:p>
      </dgm:t>
    </dgm:pt>
    <dgm:pt modelId="{D9CE572B-BA22-4F7E-A785-39FE9BDB6246}" type="pres">
      <dgm:prSet presAssocID="{ACD88807-1E2A-4672-AEA6-923F3FABDE44}" presName="descendantText" presStyleLbl="alignAcc1" presStyleIdx="0" presStyleCnt="3">
        <dgm:presLayoutVars>
          <dgm:bulletEnabled val="1"/>
        </dgm:presLayoutVars>
      </dgm:prSet>
      <dgm:spPr/>
      <dgm:t>
        <a:bodyPr/>
        <a:lstStyle/>
        <a:p>
          <a:endParaRPr lang="zh-CN" altLang="en-US"/>
        </a:p>
      </dgm:t>
    </dgm:pt>
    <dgm:pt modelId="{7A2A8A50-3D5F-4ED3-A1E2-5A2D2AA7FE69}" type="pres">
      <dgm:prSet presAssocID="{7C27016D-3C54-42A1-AB69-B6F028717EEF}" presName="sp" presStyleCnt="0"/>
      <dgm:spPr/>
    </dgm:pt>
    <dgm:pt modelId="{9AB55DA3-5A47-48DE-81E2-5CF42858FC29}" type="pres">
      <dgm:prSet presAssocID="{3C41BA0F-E0B7-4C2F-B50A-4445DDE916E8}" presName="composite" presStyleCnt="0"/>
      <dgm:spPr/>
    </dgm:pt>
    <dgm:pt modelId="{F08D428B-FCB7-4FD1-ADB8-0F3FA7FC0843}" type="pres">
      <dgm:prSet presAssocID="{3C41BA0F-E0B7-4C2F-B50A-4445DDE916E8}" presName="parentText" presStyleLbl="alignNode1" presStyleIdx="1" presStyleCnt="3">
        <dgm:presLayoutVars>
          <dgm:chMax val="1"/>
          <dgm:bulletEnabled val="1"/>
        </dgm:presLayoutVars>
      </dgm:prSet>
      <dgm:spPr/>
      <dgm:t>
        <a:bodyPr/>
        <a:lstStyle/>
        <a:p>
          <a:endParaRPr lang="zh-CN" altLang="en-US"/>
        </a:p>
      </dgm:t>
    </dgm:pt>
    <dgm:pt modelId="{5344EA98-552D-4433-B8A9-BB6087DD7E35}" type="pres">
      <dgm:prSet presAssocID="{3C41BA0F-E0B7-4C2F-B50A-4445DDE916E8}" presName="descendantText" presStyleLbl="alignAcc1" presStyleIdx="1" presStyleCnt="3">
        <dgm:presLayoutVars>
          <dgm:bulletEnabled val="1"/>
        </dgm:presLayoutVars>
      </dgm:prSet>
      <dgm:spPr/>
      <dgm:t>
        <a:bodyPr/>
        <a:lstStyle/>
        <a:p>
          <a:endParaRPr lang="zh-CN" altLang="en-US"/>
        </a:p>
      </dgm:t>
    </dgm:pt>
    <dgm:pt modelId="{ABB71095-3459-4D97-B3BF-73BA8F14CE1F}" type="pres">
      <dgm:prSet presAssocID="{96EC8354-7AE3-4293-A040-F5A9D692E912}" presName="sp" presStyleCnt="0"/>
      <dgm:spPr/>
    </dgm:pt>
    <dgm:pt modelId="{2006A91C-C6BD-4D8F-BF2F-E743279D0180}" type="pres">
      <dgm:prSet presAssocID="{1F4B7EBF-D187-4F8A-BD9C-8DDF9907EC4D}" presName="composite" presStyleCnt="0"/>
      <dgm:spPr/>
    </dgm:pt>
    <dgm:pt modelId="{3F616090-8A76-43F6-8FD4-390A11BA773C}" type="pres">
      <dgm:prSet presAssocID="{1F4B7EBF-D187-4F8A-BD9C-8DDF9907EC4D}" presName="parentText" presStyleLbl="alignNode1" presStyleIdx="2" presStyleCnt="3">
        <dgm:presLayoutVars>
          <dgm:chMax val="1"/>
          <dgm:bulletEnabled val="1"/>
        </dgm:presLayoutVars>
      </dgm:prSet>
      <dgm:spPr/>
      <dgm:t>
        <a:bodyPr/>
        <a:lstStyle/>
        <a:p>
          <a:endParaRPr lang="zh-CN" altLang="en-US"/>
        </a:p>
      </dgm:t>
    </dgm:pt>
    <dgm:pt modelId="{2EA3D901-008B-42DC-87B3-ADBF10D0E7C6}" type="pres">
      <dgm:prSet presAssocID="{1F4B7EBF-D187-4F8A-BD9C-8DDF9907EC4D}" presName="descendantText" presStyleLbl="alignAcc1" presStyleIdx="2" presStyleCnt="3">
        <dgm:presLayoutVars>
          <dgm:bulletEnabled val="1"/>
        </dgm:presLayoutVars>
      </dgm:prSet>
      <dgm:spPr/>
      <dgm:t>
        <a:bodyPr/>
        <a:lstStyle/>
        <a:p>
          <a:endParaRPr lang="zh-CN" altLang="en-US"/>
        </a:p>
      </dgm:t>
    </dgm:pt>
  </dgm:ptLst>
  <dgm:cxnLst>
    <dgm:cxn modelId="{82A4088F-9F01-4F84-AC2A-B65CF2C18347}" srcId="{ACD88807-1E2A-4672-AEA6-923F3FABDE44}" destId="{909DD94D-B499-415C-9162-89D6E0987875}" srcOrd="0" destOrd="0" parTransId="{E014EFF3-7CDB-432E-9EF0-4D06D5FB2DA4}" sibTransId="{C63BCDBC-8CE8-4B90-930F-2BEE307781D7}"/>
    <dgm:cxn modelId="{87110A5C-6671-4C0D-8DDC-31A2818A004C}" srcId="{F2EA10F4-97FB-46B5-BAE9-29EA514FE39D}" destId="{ACD88807-1E2A-4672-AEA6-923F3FABDE44}" srcOrd="0" destOrd="0" parTransId="{653C8318-B738-475A-B0CF-BF9DE9F2C8A9}" sibTransId="{7C27016D-3C54-42A1-AB69-B6F028717EEF}"/>
    <dgm:cxn modelId="{FD1B7C3F-6AC3-4D8D-AF58-0AE99554A709}" srcId="{3C41BA0F-E0B7-4C2F-B50A-4445DDE916E8}" destId="{C833EA6F-3FBF-4957-A120-2FB686265F2C}" srcOrd="0" destOrd="0" parTransId="{7219DE58-6868-4125-809F-F8F056027EEA}" sibTransId="{CC8953D3-4603-4F14-B12E-2F68BA334FDE}"/>
    <dgm:cxn modelId="{4427CFA5-0666-431C-B2FB-4145D52F3D6E}" type="presOf" srcId="{F2EA10F4-97FB-46B5-BAE9-29EA514FE39D}" destId="{78F4BFE9-7F43-44C9-B8B1-C5EC50013D25}" srcOrd="0" destOrd="0" presId="urn:microsoft.com/office/officeart/2005/8/layout/chevron2"/>
    <dgm:cxn modelId="{10190A67-38A0-474A-896A-B2C72A1C151D}" srcId="{F2EA10F4-97FB-46B5-BAE9-29EA514FE39D}" destId="{3C41BA0F-E0B7-4C2F-B50A-4445DDE916E8}" srcOrd="1" destOrd="0" parTransId="{4ED0BCC7-8DB9-444F-A813-8FD03147315E}" sibTransId="{96EC8354-7AE3-4293-A040-F5A9D692E912}"/>
    <dgm:cxn modelId="{177250F6-112F-4B83-8560-A26345FAE376}" type="presOf" srcId="{C833EA6F-3FBF-4957-A120-2FB686265F2C}" destId="{5344EA98-552D-4433-B8A9-BB6087DD7E35}" srcOrd="0" destOrd="0" presId="urn:microsoft.com/office/officeart/2005/8/layout/chevron2"/>
    <dgm:cxn modelId="{30264529-51BB-4A99-986F-E91EAB2726DC}" type="presOf" srcId="{1F4B7EBF-D187-4F8A-BD9C-8DDF9907EC4D}" destId="{3F616090-8A76-43F6-8FD4-390A11BA773C}" srcOrd="0" destOrd="0" presId="urn:microsoft.com/office/officeart/2005/8/layout/chevron2"/>
    <dgm:cxn modelId="{5224F0C1-263D-46E0-8FAC-2F9CA842CC58}" type="presOf" srcId="{3C41BA0F-E0B7-4C2F-B50A-4445DDE916E8}" destId="{F08D428B-FCB7-4FD1-ADB8-0F3FA7FC0843}" srcOrd="0" destOrd="0" presId="urn:microsoft.com/office/officeart/2005/8/layout/chevron2"/>
    <dgm:cxn modelId="{D9012DAD-44A0-4330-BB6D-3097EDF439EF}" srcId="{1F4B7EBF-D187-4F8A-BD9C-8DDF9907EC4D}" destId="{45B011B7-EA25-413D-BC8B-4AC730EB80DA}" srcOrd="0" destOrd="0" parTransId="{45D795F2-0BC4-4764-80F3-F062A9E0FCF4}" sibTransId="{F9747F41-D024-4A40-9C8E-ABB574F83659}"/>
    <dgm:cxn modelId="{4E508658-863E-47B5-9FEE-F045B850F9BB}" srcId="{F2EA10F4-97FB-46B5-BAE9-29EA514FE39D}" destId="{1F4B7EBF-D187-4F8A-BD9C-8DDF9907EC4D}" srcOrd="2" destOrd="0" parTransId="{88F2EFD1-51EE-4D42-8C20-6A1BFA3C5648}" sibTransId="{A93636E3-FDA7-4C9A-9EFD-240CF2B0853B}"/>
    <dgm:cxn modelId="{59E92E4C-0940-419A-87FA-4A69EB4AA328}" type="presOf" srcId="{45B011B7-EA25-413D-BC8B-4AC730EB80DA}" destId="{2EA3D901-008B-42DC-87B3-ADBF10D0E7C6}" srcOrd="0" destOrd="0" presId="urn:microsoft.com/office/officeart/2005/8/layout/chevron2"/>
    <dgm:cxn modelId="{F1EFE17C-904E-4765-B2A9-CDBB577B49B3}" type="presOf" srcId="{ACD88807-1E2A-4672-AEA6-923F3FABDE44}" destId="{E7BD1E94-C3F0-4D4C-A319-7040A54498F9}" srcOrd="0" destOrd="0" presId="urn:microsoft.com/office/officeart/2005/8/layout/chevron2"/>
    <dgm:cxn modelId="{3211BD3C-DA6A-429D-92B3-7CF74AEB6ECC}" type="presOf" srcId="{909DD94D-B499-415C-9162-89D6E0987875}" destId="{D9CE572B-BA22-4F7E-A785-39FE9BDB6246}" srcOrd="0" destOrd="0" presId="urn:microsoft.com/office/officeart/2005/8/layout/chevron2"/>
    <dgm:cxn modelId="{1ABE2A9A-0438-4821-AC29-8CF4B134C9C0}" type="presParOf" srcId="{78F4BFE9-7F43-44C9-B8B1-C5EC50013D25}" destId="{C3B9DBC8-27F8-4E52-AC56-2147705E2F47}" srcOrd="0" destOrd="0" presId="urn:microsoft.com/office/officeart/2005/8/layout/chevron2"/>
    <dgm:cxn modelId="{6991B6B3-C969-4C94-B931-4F0076FEC4F9}" type="presParOf" srcId="{C3B9DBC8-27F8-4E52-AC56-2147705E2F47}" destId="{E7BD1E94-C3F0-4D4C-A319-7040A54498F9}" srcOrd="0" destOrd="0" presId="urn:microsoft.com/office/officeart/2005/8/layout/chevron2"/>
    <dgm:cxn modelId="{06155B1E-0EA7-4231-A788-AD53A27182C0}" type="presParOf" srcId="{C3B9DBC8-27F8-4E52-AC56-2147705E2F47}" destId="{D9CE572B-BA22-4F7E-A785-39FE9BDB6246}" srcOrd="1" destOrd="0" presId="urn:microsoft.com/office/officeart/2005/8/layout/chevron2"/>
    <dgm:cxn modelId="{E0B11C7D-C2EF-4904-8590-9E8367080C42}" type="presParOf" srcId="{78F4BFE9-7F43-44C9-B8B1-C5EC50013D25}" destId="{7A2A8A50-3D5F-4ED3-A1E2-5A2D2AA7FE69}" srcOrd="1" destOrd="0" presId="urn:microsoft.com/office/officeart/2005/8/layout/chevron2"/>
    <dgm:cxn modelId="{48A8CC53-F042-4D8B-844C-E05BFA43DB3E}" type="presParOf" srcId="{78F4BFE9-7F43-44C9-B8B1-C5EC50013D25}" destId="{9AB55DA3-5A47-48DE-81E2-5CF42858FC29}" srcOrd="2" destOrd="0" presId="urn:microsoft.com/office/officeart/2005/8/layout/chevron2"/>
    <dgm:cxn modelId="{4C8F31A6-DB5A-4908-8DF1-F673AFCE5D32}" type="presParOf" srcId="{9AB55DA3-5A47-48DE-81E2-5CF42858FC29}" destId="{F08D428B-FCB7-4FD1-ADB8-0F3FA7FC0843}" srcOrd="0" destOrd="0" presId="urn:microsoft.com/office/officeart/2005/8/layout/chevron2"/>
    <dgm:cxn modelId="{BCE49EC9-6925-4F34-AF31-4B22383161CE}" type="presParOf" srcId="{9AB55DA3-5A47-48DE-81E2-5CF42858FC29}" destId="{5344EA98-552D-4433-B8A9-BB6087DD7E35}" srcOrd="1" destOrd="0" presId="urn:microsoft.com/office/officeart/2005/8/layout/chevron2"/>
    <dgm:cxn modelId="{4A08E4AD-2822-45A5-9CFD-DB84BFE3CEF4}" type="presParOf" srcId="{78F4BFE9-7F43-44C9-B8B1-C5EC50013D25}" destId="{ABB71095-3459-4D97-B3BF-73BA8F14CE1F}" srcOrd="3" destOrd="0" presId="urn:microsoft.com/office/officeart/2005/8/layout/chevron2"/>
    <dgm:cxn modelId="{5BEF95FF-AB9B-491A-B70E-4F4B84710BC0}" type="presParOf" srcId="{78F4BFE9-7F43-44C9-B8B1-C5EC50013D25}" destId="{2006A91C-C6BD-4D8F-BF2F-E743279D0180}" srcOrd="4" destOrd="0" presId="urn:microsoft.com/office/officeart/2005/8/layout/chevron2"/>
    <dgm:cxn modelId="{D2960C7E-293C-42AB-8254-2E7B150E4F54}" type="presParOf" srcId="{2006A91C-C6BD-4D8F-BF2F-E743279D0180}" destId="{3F616090-8A76-43F6-8FD4-390A11BA773C}" srcOrd="0" destOrd="0" presId="urn:microsoft.com/office/officeart/2005/8/layout/chevron2"/>
    <dgm:cxn modelId="{6B5283A5-9554-4E3E-8661-00D38CE092C5}" type="presParOf" srcId="{2006A91C-C6BD-4D8F-BF2F-E743279D0180}" destId="{2EA3D901-008B-42DC-87B3-ADBF10D0E7C6}"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842798"/>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7086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9049"/>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77439" y="202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参与：团省委各相关职能部门，各地市团委、高校团委</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2022"/>
        <a:ext cx="6766560" cy="447026"/>
      </dsp:txXfrm>
    </dsp:sp>
    <dsp:sp modelId="{45087D0A-9178-44B2-B502-8C891BDDA300}">
      <dsp:nvSpPr>
        <dsp:cNvPr id="0" name=""/>
        <dsp:cNvSpPr/>
      </dsp:nvSpPr>
      <dsp:spPr>
        <a:xfrm>
          <a:off x="0" y="2022"/>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岗位开发</a:t>
          </a:r>
          <a:endParaRPr lang="zh-CN" altLang="en-US" sz="2400" b="1" kern="1200" dirty="0">
            <a:latin typeface="微软雅黑" panose="020B0503020204020204" pitchFamily="34" charset="-122"/>
            <a:ea typeface="微软雅黑" panose="020B0503020204020204" pitchFamily="34" charset="-122"/>
          </a:endParaRPr>
        </a:p>
      </dsp:txBody>
      <dsp:txXfrm>
        <a:off x="21826" y="23848"/>
        <a:ext cx="2333788" cy="425200"/>
      </dsp:txXfrm>
    </dsp:sp>
    <dsp:sp modelId="{92EB1525-A9A2-47F4-B69C-366523EC0C30}">
      <dsp:nvSpPr>
        <dsp:cNvPr id="0" name=""/>
        <dsp:cNvSpPr/>
      </dsp:nvSpPr>
      <dsp:spPr>
        <a:xfrm>
          <a:off x="0" y="44904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任务：根据</a:t>
          </a:r>
          <a:r>
            <a:rPr lang="en-US" altLang="zh-CN" sz="1600" kern="1200" dirty="0" smtClean="0">
              <a:latin typeface="微软雅黑" panose="020B0503020204020204" pitchFamily="34" charset="-122"/>
              <a:ea typeface="微软雅黑" panose="020B0503020204020204" pitchFamily="34" charset="-122"/>
            </a:rPr>
            <a:t>2014</a:t>
          </a:r>
          <a:r>
            <a:rPr lang="zh-CN" altLang="en-US" sz="1600" kern="1200" dirty="0" smtClean="0">
              <a:latin typeface="微软雅黑" panose="020B0503020204020204" pitchFamily="34" charset="-122"/>
              <a:ea typeface="微软雅黑" panose="020B0503020204020204" pitchFamily="34" charset="-122"/>
            </a:rPr>
            <a:t>年展翅计划岗位分配表，各相关单位整合资源，完成开发岗位数量。</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449049"/>
        <a:ext cx="9144000" cy="894188"/>
      </dsp:txXfrm>
    </dsp:sp>
    <dsp:sp modelId="{16A9F0D8-2484-45D6-AC49-D2CB8883B6F6}">
      <dsp:nvSpPr>
        <dsp:cNvPr id="0" name=""/>
        <dsp:cNvSpPr/>
      </dsp:nvSpPr>
      <dsp:spPr>
        <a:xfrm>
          <a:off x="2377439" y="113286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1132862"/>
        <a:ext cx="6766560" cy="447026"/>
      </dsp:txXfrm>
    </dsp:sp>
    <dsp:sp modelId="{9DA189E1-D9C3-405D-B4D5-2143FC148347}">
      <dsp:nvSpPr>
        <dsp:cNvPr id="0" name=""/>
        <dsp:cNvSpPr/>
      </dsp:nvSpPr>
      <dsp:spPr>
        <a:xfrm>
          <a:off x="0" y="1100998"/>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开通帐号</a:t>
          </a:r>
          <a:endParaRPr lang="zh-CN" altLang="en-US" sz="2400" b="1" kern="1200" dirty="0">
            <a:latin typeface="微软雅黑" panose="020B0503020204020204" pitchFamily="34" charset="-122"/>
            <a:ea typeface="微软雅黑" panose="020B0503020204020204" pitchFamily="34" charset="-122"/>
          </a:endParaRPr>
        </a:p>
      </dsp:txBody>
      <dsp:txXfrm>
        <a:off x="21826" y="1122824"/>
        <a:ext cx="2333788" cy="425200"/>
      </dsp:txXfrm>
    </dsp:sp>
    <dsp:sp modelId="{C6DA092A-5193-4C31-A7F0-DB94E02FEC62}">
      <dsp:nvSpPr>
        <dsp:cNvPr id="0" name=""/>
        <dsp:cNvSpPr/>
      </dsp:nvSpPr>
      <dsp:spPr>
        <a:xfrm>
          <a:off x="0" y="1541421"/>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任务：为地市、高校团委等开设管理帐号并赋予相应权限，各级团组织在对接好用人单位后，进入后台为每个用人单位开设专属帐号，用于发布岗位、管理单位信息、查看应征学生信息。</a:t>
          </a:r>
        </a:p>
      </dsp:txBody>
      <dsp:txXfrm>
        <a:off x="0" y="1541421"/>
        <a:ext cx="9144000" cy="894188"/>
      </dsp:txXfrm>
    </dsp:sp>
    <dsp:sp modelId="{2AA3B45F-4B84-4985-97D1-B3F234414041}">
      <dsp:nvSpPr>
        <dsp:cNvPr id="0" name=""/>
        <dsp:cNvSpPr/>
      </dsp:nvSpPr>
      <dsp:spPr>
        <a:xfrm>
          <a:off x="2377439" y="2410751"/>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7439" y="2410751"/>
        <a:ext cx="6766560" cy="447026"/>
      </dsp:txXfrm>
    </dsp:sp>
    <dsp:sp modelId="{3E04B2B7-1F86-41DC-B986-023FBF2194CA}">
      <dsp:nvSpPr>
        <dsp:cNvPr id="0" name=""/>
        <dsp:cNvSpPr/>
      </dsp:nvSpPr>
      <dsp:spPr>
        <a:xfrm>
          <a:off x="0" y="2395771"/>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岗位上线</a:t>
          </a:r>
          <a:endParaRPr lang="zh-CN" altLang="en-US" sz="2400" b="1" kern="1200" dirty="0">
            <a:latin typeface="微软雅黑" panose="020B0503020204020204" pitchFamily="34" charset="-122"/>
            <a:ea typeface="微软雅黑" panose="020B0503020204020204" pitchFamily="34" charset="-122"/>
          </a:endParaRPr>
        </a:p>
      </dsp:txBody>
      <dsp:txXfrm>
        <a:off x="21826" y="2417597"/>
        <a:ext cx="2333788" cy="425200"/>
      </dsp:txXfrm>
    </dsp:sp>
    <dsp:sp modelId="{27D57FF3-A82B-4CB5-B6CC-EF2251BD3196}">
      <dsp:nvSpPr>
        <dsp:cNvPr id="0" name=""/>
        <dsp:cNvSpPr/>
      </dsp:nvSpPr>
      <dsp:spPr>
        <a:xfrm>
          <a:off x="0" y="2846553"/>
          <a:ext cx="9144000" cy="528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任务：各地市、高校团委通知、指导用人单位将岗位信息上传至“展翅计划”官网系统。</a:t>
          </a:r>
          <a:endParaRPr lang="zh-CN" altLang="en-US" sz="1600" kern="1200" dirty="0">
            <a:latin typeface="微软雅黑" panose="020B0503020204020204" pitchFamily="34" charset="-122"/>
            <a:ea typeface="微软雅黑" panose="020B0503020204020204" pitchFamily="34" charset="-122"/>
          </a:endParaRPr>
        </a:p>
      </dsp:txBody>
      <dsp:txXfrm>
        <a:off x="0" y="2846553"/>
        <a:ext cx="9144000" cy="528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639969"/>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1216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693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81178" y="498"/>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参与：高校团委、学生</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81178" y="498"/>
        <a:ext cx="6777200" cy="446439"/>
      </dsp:txXfrm>
    </dsp:sp>
    <dsp:sp modelId="{45087D0A-9178-44B2-B502-8C891BDDA300}">
      <dsp:nvSpPr>
        <dsp:cNvPr id="0" name=""/>
        <dsp:cNvSpPr/>
      </dsp:nvSpPr>
      <dsp:spPr>
        <a:xfrm>
          <a:off x="0" y="498"/>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学生注册</a:t>
          </a:r>
          <a:endParaRPr lang="zh-CN" altLang="en-US" sz="2400" b="1" kern="1200" dirty="0">
            <a:latin typeface="微软雅黑" panose="020B0503020204020204" pitchFamily="34" charset="-122"/>
            <a:ea typeface="微软雅黑" panose="020B0503020204020204" pitchFamily="34" charset="-122"/>
          </a:endParaRPr>
        </a:p>
      </dsp:txBody>
      <dsp:txXfrm>
        <a:off x="21797" y="22295"/>
        <a:ext cx="2337584" cy="424642"/>
      </dsp:txXfrm>
    </dsp:sp>
    <dsp:sp modelId="{92EB1525-A9A2-47F4-B69C-366523EC0C30}">
      <dsp:nvSpPr>
        <dsp:cNvPr id="0" name=""/>
        <dsp:cNvSpPr/>
      </dsp:nvSpPr>
      <dsp:spPr>
        <a:xfrm>
          <a:off x="0" y="446938"/>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任务：高校团委发动、组织和认证学生在网站平台上进行实名注册，建立个人档案、简历。</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a:latin typeface="微软雅黑" panose="020B0503020204020204" pitchFamily="34" charset="-122"/>
            <a:ea typeface="微软雅黑" panose="020B0503020204020204" pitchFamily="34" charset="-122"/>
          </a:endParaRPr>
        </a:p>
      </dsp:txBody>
      <dsp:txXfrm>
        <a:off x="0" y="446938"/>
        <a:ext cx="9158379" cy="893013"/>
      </dsp:txXfrm>
    </dsp:sp>
    <dsp:sp modelId="{16A9F0D8-2484-45D6-AC49-D2CB8883B6F6}">
      <dsp:nvSpPr>
        <dsp:cNvPr id="0" name=""/>
        <dsp:cNvSpPr/>
      </dsp:nvSpPr>
      <dsp:spPr>
        <a:xfrm>
          <a:off x="2371826" y="1032957"/>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参与：高校团委、学校</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71826" y="1032957"/>
        <a:ext cx="6777200" cy="446439"/>
      </dsp:txXfrm>
    </dsp:sp>
    <dsp:sp modelId="{9DA189E1-D9C3-405D-B4D5-2143FC148347}">
      <dsp:nvSpPr>
        <dsp:cNvPr id="0" name=""/>
        <dsp:cNvSpPr/>
      </dsp:nvSpPr>
      <dsp:spPr>
        <a:xfrm>
          <a:off x="14429" y="1039841"/>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岗位申请</a:t>
          </a:r>
          <a:endParaRPr lang="zh-CN" altLang="en-US" sz="2400" b="1" kern="1200" dirty="0">
            <a:latin typeface="微软雅黑" panose="020B0503020204020204" pitchFamily="34" charset="-122"/>
            <a:ea typeface="微软雅黑" panose="020B0503020204020204" pitchFamily="34" charset="-122"/>
          </a:endParaRPr>
        </a:p>
      </dsp:txBody>
      <dsp:txXfrm>
        <a:off x="36226" y="1061638"/>
        <a:ext cx="2337584" cy="424642"/>
      </dsp:txXfrm>
    </dsp:sp>
    <dsp:sp modelId="{C6DA092A-5193-4C31-A7F0-DB94E02FEC62}">
      <dsp:nvSpPr>
        <dsp:cNvPr id="0" name=""/>
        <dsp:cNvSpPr/>
      </dsp:nvSpPr>
      <dsp:spPr>
        <a:xfrm>
          <a:off x="0" y="1512164"/>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zh-CN" sz="1600" b="0" kern="1200" dirty="0" smtClean="0">
              <a:latin typeface="微软雅黑" panose="020B0503020204020204" pitchFamily="34" charset="-122"/>
              <a:ea typeface="微软雅黑" panose="020B0503020204020204" pitchFamily="34" charset="-122"/>
            </a:rPr>
            <a:t>任务：</a:t>
          </a:r>
          <a:r>
            <a:rPr lang="zh-CN" altLang="zh-CN" sz="1600" kern="1200" dirty="0" smtClean="0">
              <a:latin typeface="微软雅黑" panose="020B0503020204020204" pitchFamily="34" charset="-122"/>
              <a:ea typeface="微软雅黑" panose="020B0503020204020204" pitchFamily="34" charset="-122"/>
            </a:rPr>
            <a:t>学生注册审核通过后，即可浏览搜索系统中提供的岗位信息，并通过投送简历和填报申请书来申请岗位。</a:t>
          </a:r>
        </a:p>
      </dsp:txBody>
      <dsp:txXfrm>
        <a:off x="0" y="1512164"/>
        <a:ext cx="9158379" cy="893013"/>
      </dsp:txXfrm>
    </dsp:sp>
    <dsp:sp modelId="{2AA3B45F-4B84-4985-97D1-B3F234414041}">
      <dsp:nvSpPr>
        <dsp:cNvPr id="0" name=""/>
        <dsp:cNvSpPr/>
      </dsp:nvSpPr>
      <dsp:spPr>
        <a:xfrm>
          <a:off x="2363896" y="2207924"/>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参与：各地市团委、高校团委、用人单位、学生 </a:t>
          </a:r>
          <a:endParaRPr lang="zh-CN" altLang="en-US" sz="2000" b="1" kern="1200" dirty="0">
            <a:solidFill>
              <a:schemeClr val="accent1">
                <a:lumMod val="50000"/>
              </a:schemeClr>
            </a:solidFill>
            <a:latin typeface="微软雅黑" panose="020B0503020204020204" pitchFamily="34" charset="-122"/>
            <a:ea typeface="微软雅黑" panose="020B0503020204020204" pitchFamily="34" charset="-122"/>
          </a:endParaRPr>
        </a:p>
      </dsp:txBody>
      <dsp:txXfrm>
        <a:off x="2363896" y="2207924"/>
        <a:ext cx="6777200" cy="446439"/>
      </dsp:txXfrm>
    </dsp:sp>
    <dsp:sp modelId="{3E04B2B7-1F86-41DC-B986-023FBF2194CA}">
      <dsp:nvSpPr>
        <dsp:cNvPr id="0" name=""/>
        <dsp:cNvSpPr/>
      </dsp:nvSpPr>
      <dsp:spPr>
        <a:xfrm>
          <a:off x="0" y="2207924"/>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双向选择</a:t>
          </a:r>
          <a:endParaRPr lang="zh-CN" altLang="en-US" sz="2400" b="1" kern="1200" dirty="0">
            <a:latin typeface="微软雅黑" panose="020B0503020204020204" pitchFamily="34" charset="-122"/>
            <a:ea typeface="微软雅黑" panose="020B0503020204020204" pitchFamily="34" charset="-122"/>
          </a:endParaRPr>
        </a:p>
      </dsp:txBody>
      <dsp:txXfrm>
        <a:off x="21797" y="2229721"/>
        <a:ext cx="2337584" cy="424642"/>
      </dsp:txXfrm>
    </dsp:sp>
    <dsp:sp modelId="{27D57FF3-A82B-4CB5-B6CC-EF2251BD3196}">
      <dsp:nvSpPr>
        <dsp:cNvPr id="0" name=""/>
        <dsp:cNvSpPr/>
      </dsp:nvSpPr>
      <dsp:spPr>
        <a:xfrm>
          <a:off x="0" y="2654366"/>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smtClean="0">
              <a:latin typeface="微软雅黑" panose="020B0503020204020204" pitchFamily="34" charset="-122"/>
              <a:ea typeface="微软雅黑" panose="020B0503020204020204" pitchFamily="34" charset="-122"/>
            </a:rPr>
            <a:t>任务：</a:t>
          </a:r>
          <a:r>
            <a:rPr lang="zh-CN" altLang="en-US" sz="1600" kern="1200" dirty="0" smtClean="0">
              <a:latin typeface="微软雅黑" panose="020B0503020204020204" pitchFamily="34" charset="-122"/>
              <a:ea typeface="微软雅黑" panose="020B0503020204020204" pitchFamily="34" charset="-122"/>
            </a:rPr>
            <a:t>用人单位与应征学生对接，可以进行笔试面试，确认人选，双方在平台上签约，报地市团委和高校团委确认备案，形成四方协议。</a:t>
          </a:r>
          <a:endParaRPr lang="zh-CN" altLang="en-US" sz="1600" kern="1200" dirty="0">
            <a:latin typeface="微软雅黑" panose="020B0503020204020204" pitchFamily="34" charset="-122"/>
            <a:ea typeface="微软雅黑" panose="020B0503020204020204" pitchFamily="34" charset="-122"/>
          </a:endParaRPr>
        </a:p>
      </dsp:txBody>
      <dsp:txXfrm>
        <a:off x="0" y="2654366"/>
        <a:ext cx="9158379" cy="8930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80831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728192"/>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9049"/>
          <a:ext cx="9144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77439" y="2022"/>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、学生</a:t>
          </a:r>
        </a:p>
      </dsp:txBody>
      <dsp:txXfrm>
        <a:off x="2377439" y="2022"/>
        <a:ext cx="6766560" cy="447026"/>
      </dsp:txXfrm>
    </dsp:sp>
    <dsp:sp modelId="{45087D0A-9178-44B2-B502-8C891BDDA300}">
      <dsp:nvSpPr>
        <dsp:cNvPr id="0" name=""/>
        <dsp:cNvSpPr/>
      </dsp:nvSpPr>
      <dsp:spPr>
        <a:xfrm>
          <a:off x="0" y="2022"/>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公益配岗</a:t>
          </a:r>
          <a:endParaRPr lang="zh-CN" altLang="en-US" sz="2400" b="1" kern="1200" dirty="0">
            <a:latin typeface="微软雅黑" panose="020B0503020204020204" pitchFamily="34" charset="-122"/>
            <a:ea typeface="微软雅黑" panose="020B0503020204020204" pitchFamily="34" charset="-122"/>
          </a:endParaRPr>
        </a:p>
      </dsp:txBody>
      <dsp:txXfrm>
        <a:off x="21826" y="23848"/>
        <a:ext cx="2333788" cy="425200"/>
      </dsp:txXfrm>
    </dsp:sp>
    <dsp:sp modelId="{92EB1525-A9A2-47F4-B69C-366523EC0C30}">
      <dsp:nvSpPr>
        <dsp:cNvPr id="0" name=""/>
        <dsp:cNvSpPr/>
      </dsp:nvSpPr>
      <dsp:spPr>
        <a:xfrm>
          <a:off x="0" y="44904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任务：在所有双向选择完成后，系统将公布所有未对接岗位及用人单位给出的公益岗位，学生可以根据岗位需求选择岗位，系统进行随机配岗。。</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449049"/>
        <a:ext cx="9144000" cy="894188"/>
      </dsp:txXfrm>
    </dsp:sp>
    <dsp:sp modelId="{16A9F0D8-2484-45D6-AC49-D2CB8883B6F6}">
      <dsp:nvSpPr>
        <dsp:cNvPr id="0" name=""/>
        <dsp:cNvSpPr/>
      </dsp:nvSpPr>
      <dsp:spPr>
        <a:xfrm>
          <a:off x="2377439" y="1296143"/>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参与：学校部，各地市团委、高校团委、用人单位 </a:t>
          </a:r>
        </a:p>
      </dsp:txBody>
      <dsp:txXfrm>
        <a:off x="2377439" y="1296143"/>
        <a:ext cx="6766560" cy="447026"/>
      </dsp:txXfrm>
    </dsp:sp>
    <dsp:sp modelId="{9DA189E1-D9C3-405D-B4D5-2143FC148347}">
      <dsp:nvSpPr>
        <dsp:cNvPr id="0" name=""/>
        <dsp:cNvSpPr/>
      </dsp:nvSpPr>
      <dsp:spPr>
        <a:xfrm>
          <a:off x="0" y="1264279"/>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岗前培训</a:t>
          </a:r>
          <a:endParaRPr lang="zh-CN" altLang="en-US" sz="2400" b="1" kern="1200" dirty="0">
            <a:latin typeface="微软雅黑" panose="020B0503020204020204" pitchFamily="34" charset="-122"/>
            <a:ea typeface="微软雅黑" panose="020B0503020204020204" pitchFamily="34" charset="-122"/>
          </a:endParaRPr>
        </a:p>
      </dsp:txBody>
      <dsp:txXfrm>
        <a:off x="21826" y="1286105"/>
        <a:ext cx="2333788" cy="425200"/>
      </dsp:txXfrm>
    </dsp:sp>
    <dsp:sp modelId="{C6DA092A-5193-4C31-A7F0-DB94E02FEC62}">
      <dsp:nvSpPr>
        <dsp:cNvPr id="0" name=""/>
        <dsp:cNvSpPr/>
      </dsp:nvSpPr>
      <dsp:spPr>
        <a:xfrm>
          <a:off x="0" y="1704699"/>
          <a:ext cx="9144000" cy="894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任务：岗前培训分三期开展：第一期由学校团学组织召开，第二期由地市团委开展，第三期由用人单位开展。</a:t>
          </a:r>
        </a:p>
      </dsp:txBody>
      <dsp:txXfrm>
        <a:off x="0" y="1704699"/>
        <a:ext cx="9144000" cy="894188"/>
      </dsp:txXfrm>
    </dsp:sp>
    <dsp:sp modelId="{2AA3B45F-4B84-4985-97D1-B3F234414041}">
      <dsp:nvSpPr>
        <dsp:cNvPr id="0" name=""/>
        <dsp:cNvSpPr/>
      </dsp:nvSpPr>
      <dsp:spPr>
        <a:xfrm>
          <a:off x="2377439" y="2376263"/>
          <a:ext cx="6766560" cy="44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参与：各地市团委、高校团委、用人单位 </a:t>
          </a:r>
        </a:p>
      </dsp:txBody>
      <dsp:txXfrm>
        <a:off x="2377439" y="2376263"/>
        <a:ext cx="6766560" cy="447026"/>
      </dsp:txXfrm>
    </dsp:sp>
    <dsp:sp modelId="{3E04B2B7-1F86-41DC-B986-023FBF2194CA}">
      <dsp:nvSpPr>
        <dsp:cNvPr id="0" name=""/>
        <dsp:cNvSpPr/>
      </dsp:nvSpPr>
      <dsp:spPr>
        <a:xfrm>
          <a:off x="0" y="2361288"/>
          <a:ext cx="2377440" cy="447026"/>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上岗对接</a:t>
          </a:r>
          <a:endParaRPr lang="zh-CN" altLang="en-US" sz="2400" b="1" kern="1200" dirty="0">
            <a:latin typeface="微软雅黑" panose="020B0503020204020204" pitchFamily="34" charset="-122"/>
            <a:ea typeface="微软雅黑" panose="020B0503020204020204" pitchFamily="34" charset="-122"/>
          </a:endParaRPr>
        </a:p>
      </dsp:txBody>
      <dsp:txXfrm>
        <a:off x="21826" y="2383114"/>
        <a:ext cx="2333788" cy="425200"/>
      </dsp:txXfrm>
    </dsp:sp>
    <dsp:sp modelId="{27D57FF3-A82B-4CB5-B6CC-EF2251BD3196}">
      <dsp:nvSpPr>
        <dsp:cNvPr id="0" name=""/>
        <dsp:cNvSpPr/>
      </dsp:nvSpPr>
      <dsp:spPr>
        <a:xfrm>
          <a:off x="0" y="2808310"/>
          <a:ext cx="9144000" cy="528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任务：学生到岗后，所在地市团委应通知、监督用人单位通过网站平台报送学生到岗情况。签定四方协议后，网站平台将自动为上岗学生提供一份由中国人保财险公司提供的人身意外险。 </a:t>
          </a:r>
        </a:p>
      </dsp:txBody>
      <dsp:txXfrm>
        <a:off x="0" y="2808310"/>
        <a:ext cx="9144000" cy="5286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D9D0B-B565-440A-A6F4-D8463FFA8C33}">
      <dsp:nvSpPr>
        <dsp:cNvPr id="0" name=""/>
        <dsp:cNvSpPr/>
      </dsp:nvSpPr>
      <dsp:spPr>
        <a:xfrm>
          <a:off x="0" y="2639969"/>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A524C3-802F-4945-A13C-44C2CEE3DDF0}">
      <dsp:nvSpPr>
        <dsp:cNvPr id="0" name=""/>
        <dsp:cNvSpPr/>
      </dsp:nvSpPr>
      <dsp:spPr>
        <a:xfrm>
          <a:off x="0" y="151216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D70D9B-39C4-4976-8CB3-F59CE38A8D3F}">
      <dsp:nvSpPr>
        <dsp:cNvPr id="0" name=""/>
        <dsp:cNvSpPr/>
      </dsp:nvSpPr>
      <dsp:spPr>
        <a:xfrm>
          <a:off x="0" y="446938"/>
          <a:ext cx="915837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E331E-B7F2-4BF3-B616-7631943BEE00}">
      <dsp:nvSpPr>
        <dsp:cNvPr id="0" name=""/>
        <dsp:cNvSpPr/>
      </dsp:nvSpPr>
      <dsp:spPr>
        <a:xfrm>
          <a:off x="2381178" y="498"/>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 </a:t>
          </a:r>
        </a:p>
      </dsp:txBody>
      <dsp:txXfrm>
        <a:off x="2381178" y="498"/>
        <a:ext cx="6777200" cy="446439"/>
      </dsp:txXfrm>
    </dsp:sp>
    <dsp:sp modelId="{45087D0A-9178-44B2-B502-8C891BDDA300}">
      <dsp:nvSpPr>
        <dsp:cNvPr id="0" name=""/>
        <dsp:cNvSpPr/>
      </dsp:nvSpPr>
      <dsp:spPr>
        <a:xfrm>
          <a:off x="0" y="498"/>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岗间管理</a:t>
          </a:r>
          <a:endParaRPr lang="zh-CN" altLang="en-US" sz="2400" b="1" kern="1200" dirty="0">
            <a:latin typeface="微软雅黑" panose="020B0503020204020204" pitchFamily="34" charset="-122"/>
            <a:ea typeface="微软雅黑" panose="020B0503020204020204" pitchFamily="34" charset="-122"/>
          </a:endParaRPr>
        </a:p>
      </dsp:txBody>
      <dsp:txXfrm>
        <a:off x="21797" y="22295"/>
        <a:ext cx="2337584" cy="424642"/>
      </dsp:txXfrm>
    </dsp:sp>
    <dsp:sp modelId="{92EB1525-A9A2-47F4-B69C-366523EC0C30}">
      <dsp:nvSpPr>
        <dsp:cNvPr id="0" name=""/>
        <dsp:cNvSpPr/>
      </dsp:nvSpPr>
      <dsp:spPr>
        <a:xfrm>
          <a:off x="0" y="446938"/>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anose="020B0503020204020204" pitchFamily="34" charset="-122"/>
              <a:ea typeface="微软雅黑" panose="020B0503020204020204" pitchFamily="34" charset="-122"/>
            </a:rPr>
            <a:t>任务：对学生进行上岗管理。</a:t>
          </a:r>
        </a:p>
      </dsp:txBody>
      <dsp:txXfrm>
        <a:off x="0" y="446938"/>
        <a:ext cx="9158379" cy="893013"/>
      </dsp:txXfrm>
    </dsp:sp>
    <dsp:sp modelId="{16A9F0D8-2484-45D6-AC49-D2CB8883B6F6}">
      <dsp:nvSpPr>
        <dsp:cNvPr id="0" name=""/>
        <dsp:cNvSpPr/>
      </dsp:nvSpPr>
      <dsp:spPr>
        <a:xfrm>
          <a:off x="2371826" y="1032957"/>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参与：用人单位、学生</a:t>
          </a:r>
        </a:p>
      </dsp:txBody>
      <dsp:txXfrm>
        <a:off x="2371826" y="1032957"/>
        <a:ext cx="6777200" cy="446439"/>
      </dsp:txXfrm>
    </dsp:sp>
    <dsp:sp modelId="{9DA189E1-D9C3-405D-B4D5-2143FC148347}">
      <dsp:nvSpPr>
        <dsp:cNvPr id="0" name=""/>
        <dsp:cNvSpPr/>
      </dsp:nvSpPr>
      <dsp:spPr>
        <a:xfrm>
          <a:off x="14429" y="1039841"/>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工作鉴定</a:t>
          </a:r>
          <a:endParaRPr lang="zh-CN" altLang="en-US" sz="2400" b="1" kern="1200" dirty="0">
            <a:latin typeface="微软雅黑" panose="020B0503020204020204" pitchFamily="34" charset="-122"/>
            <a:ea typeface="微软雅黑" panose="020B0503020204020204" pitchFamily="34" charset="-122"/>
          </a:endParaRPr>
        </a:p>
      </dsp:txBody>
      <dsp:txXfrm>
        <a:off x="36226" y="1061638"/>
        <a:ext cx="2337584" cy="424642"/>
      </dsp:txXfrm>
    </dsp:sp>
    <dsp:sp modelId="{C6DA092A-5193-4C31-A7F0-DB94E02FEC62}">
      <dsp:nvSpPr>
        <dsp:cNvPr id="0" name=""/>
        <dsp:cNvSpPr/>
      </dsp:nvSpPr>
      <dsp:spPr>
        <a:xfrm>
          <a:off x="0" y="1512164"/>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zh-CN" sz="1600" b="0" kern="1200" dirty="0" smtClean="0">
              <a:latin typeface="微软雅黑" panose="020B0503020204020204" pitchFamily="34" charset="-122"/>
              <a:ea typeface="微软雅黑" panose="020B0503020204020204" pitchFamily="34" charset="-122"/>
            </a:rPr>
            <a:t>任务：学生完成实习见习后，由双方共同作出实习见习鉴定，并登记载入学生个人档案</a:t>
          </a:r>
          <a:r>
            <a:rPr lang="zh-CN" altLang="en-US" sz="1600" b="0" kern="1200" dirty="0" smtClean="0">
              <a:latin typeface="微软雅黑" panose="020B0503020204020204" pitchFamily="34" charset="-122"/>
              <a:ea typeface="微软雅黑" panose="020B0503020204020204" pitchFamily="34" charset="-122"/>
            </a:rPr>
            <a:t>。</a:t>
          </a:r>
          <a:endParaRPr lang="zh-CN" altLang="zh-CN" sz="1600" kern="1200" dirty="0" smtClean="0">
            <a:latin typeface="微软雅黑" panose="020B0503020204020204" pitchFamily="34" charset="-122"/>
            <a:ea typeface="微软雅黑" panose="020B0503020204020204" pitchFamily="34" charset="-122"/>
          </a:endParaRPr>
        </a:p>
      </dsp:txBody>
      <dsp:txXfrm>
        <a:off x="0" y="1512164"/>
        <a:ext cx="9158379" cy="893013"/>
      </dsp:txXfrm>
    </dsp:sp>
    <dsp:sp modelId="{2AA3B45F-4B84-4985-97D1-B3F234414041}">
      <dsp:nvSpPr>
        <dsp:cNvPr id="0" name=""/>
        <dsp:cNvSpPr/>
      </dsp:nvSpPr>
      <dsp:spPr>
        <a:xfrm>
          <a:off x="2363896" y="2207924"/>
          <a:ext cx="6777200" cy="4464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zh-CN" altLang="en-US" sz="2000" b="1" kern="1200" dirty="0" smtClean="0">
              <a:solidFill>
                <a:schemeClr val="accent1">
                  <a:lumMod val="50000"/>
                </a:schemeClr>
              </a:solidFill>
              <a:latin typeface="微软雅黑" panose="020B0503020204020204" pitchFamily="34" charset="-122"/>
              <a:ea typeface="微软雅黑" panose="020B0503020204020204" pitchFamily="34" charset="-122"/>
            </a:rPr>
            <a:t>参与：团省委、各地市团委、高校团委、用人单位、学生</a:t>
          </a:r>
        </a:p>
      </dsp:txBody>
      <dsp:txXfrm>
        <a:off x="2363896" y="2207924"/>
        <a:ext cx="6777200" cy="446439"/>
      </dsp:txXfrm>
    </dsp:sp>
    <dsp:sp modelId="{3E04B2B7-1F86-41DC-B986-023FBF2194CA}">
      <dsp:nvSpPr>
        <dsp:cNvPr id="0" name=""/>
        <dsp:cNvSpPr/>
      </dsp:nvSpPr>
      <dsp:spPr>
        <a:xfrm>
          <a:off x="0" y="2207924"/>
          <a:ext cx="2381178" cy="446439"/>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岗后总结</a:t>
          </a:r>
          <a:endParaRPr lang="zh-CN" altLang="en-US" sz="2400" b="1" kern="1200" dirty="0">
            <a:latin typeface="微软雅黑" panose="020B0503020204020204" pitchFamily="34" charset="-122"/>
            <a:ea typeface="微软雅黑" panose="020B0503020204020204" pitchFamily="34" charset="-122"/>
          </a:endParaRPr>
        </a:p>
      </dsp:txBody>
      <dsp:txXfrm>
        <a:off x="21797" y="2229721"/>
        <a:ext cx="2337584" cy="424642"/>
      </dsp:txXfrm>
    </dsp:sp>
    <dsp:sp modelId="{27D57FF3-A82B-4CB5-B6CC-EF2251BD3196}">
      <dsp:nvSpPr>
        <dsp:cNvPr id="0" name=""/>
        <dsp:cNvSpPr/>
      </dsp:nvSpPr>
      <dsp:spPr>
        <a:xfrm>
          <a:off x="0" y="2654366"/>
          <a:ext cx="9158379" cy="8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smtClean="0">
              <a:latin typeface="微软雅黑" panose="020B0503020204020204" pitchFamily="34" charset="-122"/>
              <a:ea typeface="微软雅黑" panose="020B0503020204020204" pitchFamily="34" charset="-122"/>
            </a:rPr>
            <a:t>任务：各相关部门召集相关单位召开工作总结会议，并视情况而定进行工作表彰。</a:t>
          </a: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0" y="2654366"/>
        <a:ext cx="9158379" cy="8930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D1E94-C3F0-4D4C-A319-7040A54498F9}">
      <dsp:nvSpPr>
        <dsp:cNvPr id="0" name=""/>
        <dsp:cNvSpPr/>
      </dsp:nvSpPr>
      <dsp:spPr>
        <a:xfrm rot="5400000">
          <a:off x="-103479" y="105824"/>
          <a:ext cx="689863" cy="48290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1</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1" y="243796"/>
        <a:ext cx="482904" cy="206959"/>
      </dsp:txXfrm>
    </dsp:sp>
    <dsp:sp modelId="{D9CE572B-BA22-4F7E-A785-39FE9BDB6246}">
      <dsp:nvSpPr>
        <dsp:cNvPr id="0" name=""/>
        <dsp:cNvSpPr/>
      </dsp:nvSpPr>
      <dsp:spPr>
        <a:xfrm rot="5400000">
          <a:off x="4609153" y="-4126248"/>
          <a:ext cx="448647" cy="870114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82905" y="21901"/>
        <a:ext cx="8679243" cy="404845"/>
      </dsp:txXfrm>
    </dsp:sp>
    <dsp:sp modelId="{F08D428B-FCB7-4FD1-ADB8-0F3FA7FC0843}">
      <dsp:nvSpPr>
        <dsp:cNvPr id="0" name=""/>
        <dsp:cNvSpPr/>
      </dsp:nvSpPr>
      <dsp:spPr>
        <a:xfrm rot="5400000">
          <a:off x="-103479" y="633416"/>
          <a:ext cx="689863" cy="48290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2</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1" y="771388"/>
        <a:ext cx="482904" cy="206959"/>
      </dsp:txXfrm>
    </dsp:sp>
    <dsp:sp modelId="{5344EA98-552D-4433-B8A9-BB6087DD7E35}">
      <dsp:nvSpPr>
        <dsp:cNvPr id="0" name=""/>
        <dsp:cNvSpPr/>
      </dsp:nvSpPr>
      <dsp:spPr>
        <a:xfrm rot="5400000">
          <a:off x="4609271" y="-3596429"/>
          <a:ext cx="448411" cy="870114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点击左侧菜单“学生管理”</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82905" y="551827"/>
        <a:ext cx="8679254" cy="404631"/>
      </dsp:txXfrm>
    </dsp:sp>
    <dsp:sp modelId="{3F616090-8A76-43F6-8FD4-390A11BA773C}">
      <dsp:nvSpPr>
        <dsp:cNvPr id="0" name=""/>
        <dsp:cNvSpPr/>
      </dsp:nvSpPr>
      <dsp:spPr>
        <a:xfrm rot="5400000">
          <a:off x="-103479" y="1161008"/>
          <a:ext cx="689863" cy="48290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3</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1" y="1298980"/>
        <a:ext cx="482904" cy="206959"/>
      </dsp:txXfrm>
    </dsp:sp>
    <dsp:sp modelId="{2EA3D901-008B-42DC-87B3-ADBF10D0E7C6}">
      <dsp:nvSpPr>
        <dsp:cNvPr id="0" name=""/>
        <dsp:cNvSpPr/>
      </dsp:nvSpPr>
      <dsp:spPr>
        <a:xfrm rot="5400000">
          <a:off x="4609271" y="-3068838"/>
          <a:ext cx="448411" cy="870114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选择学生账号管理，查看已通过认证的学生信息</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82905" y="1079418"/>
        <a:ext cx="8679254" cy="404631"/>
      </dsp:txXfrm>
    </dsp:sp>
    <dsp:sp modelId="{7A521350-E990-4C72-A4CD-A9943BA14B60}">
      <dsp:nvSpPr>
        <dsp:cNvPr id="0" name=""/>
        <dsp:cNvSpPr/>
      </dsp:nvSpPr>
      <dsp:spPr>
        <a:xfrm rot="5400000">
          <a:off x="-103479" y="1688599"/>
          <a:ext cx="689863" cy="48290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4</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1" y="1826571"/>
        <a:ext cx="482904" cy="206959"/>
      </dsp:txXfrm>
    </dsp:sp>
    <dsp:sp modelId="{770FCE55-9D67-4E0E-BA03-14EACE3EDD44}">
      <dsp:nvSpPr>
        <dsp:cNvPr id="0" name=""/>
        <dsp:cNvSpPr/>
      </dsp:nvSpPr>
      <dsp:spPr>
        <a:xfrm rot="5400000">
          <a:off x="4609271" y="-2541246"/>
          <a:ext cx="448411" cy="870114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选择学生认证审核，对选中用户进行“同意”</a:t>
          </a:r>
          <a:r>
            <a:rPr lang="en-US"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82905" y="1607010"/>
        <a:ext cx="8679254" cy="4046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D1E94-C3F0-4D4C-A319-7040A54498F9}">
      <dsp:nvSpPr>
        <dsp:cNvPr id="0" name=""/>
        <dsp:cNvSpPr/>
      </dsp:nvSpPr>
      <dsp:spPr>
        <a:xfrm rot="5400000">
          <a:off x="-96098" y="97739"/>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1</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225871"/>
        <a:ext cx="448461" cy="192198"/>
      </dsp:txXfrm>
    </dsp:sp>
    <dsp:sp modelId="{D9CE572B-BA22-4F7E-A785-39FE9BDB6246}">
      <dsp:nvSpPr>
        <dsp:cNvPr id="0" name=""/>
        <dsp:cNvSpPr/>
      </dsp:nvSpPr>
      <dsp:spPr>
        <a:xfrm rot="5400000">
          <a:off x="4607931" y="-4157829"/>
          <a:ext cx="416647"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登录展翅计划，并点击左侧菜单栏“双向选择”版块</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2" y="21979"/>
        <a:ext cx="8715248" cy="375969"/>
      </dsp:txXfrm>
    </dsp:sp>
    <dsp:sp modelId="{F08D428B-FCB7-4FD1-ADB8-0F3FA7FC0843}">
      <dsp:nvSpPr>
        <dsp:cNvPr id="0" name=""/>
        <dsp:cNvSpPr/>
      </dsp:nvSpPr>
      <dsp:spPr>
        <a:xfrm rot="5400000">
          <a:off x="-96098" y="603860"/>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2</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731992"/>
        <a:ext cx="448461" cy="192198"/>
      </dsp:txXfrm>
    </dsp:sp>
    <dsp:sp modelId="{5344EA98-552D-4433-B8A9-BB6087DD7E35}">
      <dsp:nvSpPr>
        <dsp:cNvPr id="0" name=""/>
        <dsp:cNvSpPr/>
      </dsp:nvSpPr>
      <dsp:spPr>
        <a:xfrm rot="5400000">
          <a:off x="4608040" y="-3651817"/>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点击“未阅读简历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已阅读简历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要求面试简历</a:t>
          </a:r>
          <a:r>
            <a:rPr lang="en-US"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18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已通过简历”对简历进行管理</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528090"/>
        <a:ext cx="8715259" cy="375772"/>
      </dsp:txXfrm>
    </dsp:sp>
    <dsp:sp modelId="{3F616090-8A76-43F6-8FD4-390A11BA773C}">
      <dsp:nvSpPr>
        <dsp:cNvPr id="0" name=""/>
        <dsp:cNvSpPr/>
      </dsp:nvSpPr>
      <dsp:spPr>
        <a:xfrm rot="5400000">
          <a:off x="-96098" y="1109981"/>
          <a:ext cx="640659" cy="4484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bg1"/>
              </a:solidFill>
              <a:latin typeface="微软雅黑" panose="020B0503020204020204" pitchFamily="34" charset="-122"/>
              <a:ea typeface="微软雅黑" panose="020B0503020204020204" pitchFamily="34" charset="-122"/>
            </a:rPr>
            <a:t>3</a:t>
          </a:r>
          <a:endParaRPr lang="zh-CN" altLang="en-US" sz="2400" b="1" kern="1200" dirty="0">
            <a:solidFill>
              <a:schemeClr val="bg1"/>
            </a:solidFill>
            <a:latin typeface="微软雅黑" panose="020B0503020204020204" pitchFamily="34" charset="-122"/>
            <a:ea typeface="微软雅黑" panose="020B0503020204020204" pitchFamily="34" charset="-122"/>
          </a:endParaRPr>
        </a:p>
      </dsp:txBody>
      <dsp:txXfrm rot="-5400000">
        <a:off x="2" y="1238113"/>
        <a:ext cx="448461" cy="192198"/>
      </dsp:txXfrm>
    </dsp:sp>
    <dsp:sp modelId="{2EA3D901-008B-42DC-87B3-ADBF10D0E7C6}">
      <dsp:nvSpPr>
        <dsp:cNvPr id="0" name=""/>
        <dsp:cNvSpPr/>
      </dsp:nvSpPr>
      <dsp:spPr>
        <a:xfrm rot="5400000">
          <a:off x="4608040" y="-3145696"/>
          <a:ext cx="416428" cy="87355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对简历进行通过</a:t>
          </a:r>
          <a:r>
            <a:rPr lang="en-US"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kern="1200" dirty="0" smtClean="0">
              <a:solidFill>
                <a:schemeClr val="tx2">
                  <a:lumMod val="60000"/>
                  <a:lumOff val="40000"/>
                </a:schemeClr>
              </a:solidFill>
              <a:latin typeface="微软雅黑" panose="020B0503020204020204" pitchFamily="34" charset="-122"/>
              <a:ea typeface="微软雅黑" panose="020B0503020204020204" pitchFamily="34" charset="-122"/>
            </a:rPr>
            <a:t>拒绝操作</a:t>
          </a:r>
          <a:endParaRPr lang="zh-CN" altLang="en-US" sz="2400" b="1" kern="1200" dirty="0">
            <a:solidFill>
              <a:schemeClr val="tx2">
                <a:lumMod val="60000"/>
                <a:lumOff val="40000"/>
              </a:schemeClr>
            </a:solidFill>
            <a:latin typeface="微软雅黑" panose="020B0503020204020204" pitchFamily="34" charset="-122"/>
            <a:ea typeface="微软雅黑" panose="020B0503020204020204" pitchFamily="34" charset="-122"/>
          </a:endParaRPr>
        </a:p>
      </dsp:txBody>
      <dsp:txXfrm rot="-5400000">
        <a:off x="448461" y="1034211"/>
        <a:ext cx="8715259" cy="37577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2014/6/12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9.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pic>
        <p:nvPicPr>
          <p:cNvPr id="1026" name="Picture 2" descr="C:\Users\lure\Downloads\展翅计划logo-正稿.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 y="-747464"/>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221266" y="4509120"/>
            <a:ext cx="2646878" cy="830997"/>
          </a:xfrm>
          <a:prstGeom prst="rect">
            <a:avLst/>
          </a:prstGeom>
        </p:spPr>
        <p:txBody>
          <a:bodyPr wrap="none">
            <a:spAutoFit/>
          </a:bodyPr>
          <a:lstStyle/>
          <a:p>
            <a:pPr algn="ctr"/>
            <a:r>
              <a:rPr lang="zh-CN" altLang="en-US" sz="4800" b="1" dirty="0" smtClean="0">
                <a:solidFill>
                  <a:schemeClr val="tx2">
                    <a:lumMod val="60000"/>
                    <a:lumOff val="40000"/>
                  </a:schemeClr>
                </a:solidFill>
                <a:latin typeface="微软雅黑" panose="020B0503020204020204" pitchFamily="34" charset="-122"/>
                <a:ea typeface="微软雅黑" panose="020B0503020204020204" pitchFamily="34" charset="-122"/>
              </a:rPr>
              <a:t>流程</a:t>
            </a:r>
            <a:r>
              <a:rPr lang="zh-CN" altLang="en-US" sz="4800" b="1" dirty="0">
                <a:solidFill>
                  <a:schemeClr val="tx2">
                    <a:lumMod val="60000"/>
                    <a:lumOff val="40000"/>
                  </a:schemeClr>
                </a:solidFill>
                <a:latin typeface="微软雅黑" panose="020B0503020204020204" pitchFamily="34" charset="-122"/>
                <a:ea typeface="微软雅黑" panose="020B0503020204020204" pitchFamily="34" charset="-122"/>
              </a:rPr>
              <a:t>指南</a:t>
            </a:r>
          </a:p>
        </p:txBody>
      </p:sp>
    </p:spTree>
    <p:extLst>
      <p:ext uri="{BB962C8B-B14F-4D97-AF65-F5344CB8AC3E}">
        <p14:creationId xmlns:p14="http://schemas.microsoft.com/office/powerpoint/2010/main" val="129512563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498" y="4653136"/>
            <a:ext cx="9144000" cy="2246769"/>
          </a:xfrm>
          <a:prstGeom prst="rect">
            <a:avLst/>
          </a:prstGeom>
        </p:spPr>
        <p:txBody>
          <a:bodyPr wrap="square">
            <a:spAutoFit/>
          </a:bodyPr>
          <a:lstStyle/>
          <a:p>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选择</a:t>
            </a:r>
            <a:r>
              <a:rPr lang="zh-CN" altLang="en-US" sz="2000" b="1" dirty="0">
                <a:solidFill>
                  <a:schemeClr val="tx2">
                    <a:lumMod val="60000"/>
                    <a:lumOff val="40000"/>
                  </a:schemeClr>
                </a:solidFill>
                <a:latin typeface="微软雅黑" panose="020B0503020204020204" pitchFamily="34" charset="-122"/>
                <a:ea typeface="微软雅黑" panose="020B0503020204020204" pitchFamily="34" charset="-122"/>
              </a:rPr>
              <a:t>上方 “创建用人单位”版块</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r>
              <a:rPr lang="zh-CN" altLang="en-US" sz="2000" b="1" dirty="0" smtClean="0">
                <a:latin typeface="微软雅黑" panose="020B0503020204020204" pitchFamily="34" charset="-122"/>
                <a:ea typeface="微软雅黑" panose="020B0503020204020204" pitchFamily="34" charset="-122"/>
              </a:rPr>
              <a:t>在</a:t>
            </a:r>
            <a:r>
              <a:rPr lang="zh-CN" altLang="en-US" sz="2000" b="1" dirty="0">
                <a:latin typeface="微软雅黑" panose="020B0503020204020204" pitchFamily="34" charset="-122"/>
                <a:ea typeface="微软雅黑" panose="020B0503020204020204" pitchFamily="34" charset="-122"/>
              </a:rPr>
              <a:t>“用人单位名称”对话框中输入要添加的用人单位的</a:t>
            </a:r>
            <a:r>
              <a:rPr lang="zh-CN" altLang="en-US" sz="2000" b="1" dirty="0" smtClean="0">
                <a:latin typeface="微软雅黑" panose="020B0503020204020204" pitchFamily="34" charset="-122"/>
                <a:ea typeface="微软雅黑" panose="020B0503020204020204" pitchFamily="34" charset="-122"/>
              </a:rPr>
              <a:t>全称</a:t>
            </a:r>
            <a:r>
              <a:rPr lang="zh-CN" altLang="en-US" sz="2000" b="1" dirty="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r>
              <a:rPr lang="zh-CN" altLang="en-US" sz="2000" b="1" dirty="0" smtClean="0">
                <a:solidFill>
                  <a:schemeClr val="tx2">
                    <a:lumMod val="60000"/>
                    <a:lumOff val="40000"/>
                  </a:schemeClr>
                </a:solidFill>
                <a:latin typeface="微软雅黑" panose="020B0503020204020204" pitchFamily="34" charset="-122"/>
                <a:ea typeface="微软雅黑" panose="020B0503020204020204" pitchFamily="34" charset="-122"/>
              </a:rPr>
              <a:t>点击</a:t>
            </a:r>
            <a:r>
              <a:rPr lang="zh-CN" altLang="en-US" sz="2000" b="1" dirty="0">
                <a:solidFill>
                  <a:schemeClr val="tx2">
                    <a:lumMod val="60000"/>
                    <a:lumOff val="40000"/>
                  </a:schemeClr>
                </a:solidFill>
                <a:latin typeface="微软雅黑" panose="020B0503020204020204" pitchFamily="34" charset="-122"/>
                <a:ea typeface="微软雅黑" panose="020B0503020204020204" pitchFamily="34" charset="-122"/>
              </a:rPr>
              <a:t>下方“添加用人单位”黄色按钮即可成功添加</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r>
              <a:rPr lang="zh-CN" altLang="en-US" sz="2000" b="1" dirty="0" smtClean="0">
                <a:latin typeface="微软雅黑" panose="020B0503020204020204" pitchFamily="34" charset="-122"/>
                <a:ea typeface="微软雅黑" panose="020B0503020204020204" pitchFamily="34" charset="-122"/>
              </a:rPr>
              <a:t>在</a:t>
            </a:r>
            <a:r>
              <a:rPr lang="zh-CN" altLang="en-US" sz="2000" b="1" dirty="0">
                <a:latin typeface="微软雅黑" panose="020B0503020204020204" pitchFamily="34" charset="-122"/>
                <a:ea typeface="微软雅黑" panose="020B0503020204020204" pitchFamily="34" charset="-122"/>
              </a:rPr>
              <a:t>弹出的“提示信息”框中显示添加企业的登录用户名和初始密码</a:t>
            </a:r>
            <a:r>
              <a:rPr lang="zh-CN" altLang="en-US" sz="2000" b="1" dirty="0">
                <a:solidFill>
                  <a:srgbClr val="FF0000"/>
                </a:solidFill>
                <a:latin typeface="微软雅黑" panose="020B0503020204020204" pitchFamily="34" charset="-122"/>
                <a:ea typeface="微软雅黑" panose="020B0503020204020204" pitchFamily="34" charset="-122"/>
              </a:rPr>
              <a:t>（初始密码为用户名账号的后六位</a:t>
            </a:r>
            <a:r>
              <a:rPr lang="zh-CN" altLang="en-US" sz="2000" b="1" dirty="0" smtClean="0">
                <a:solidFill>
                  <a:srgbClr val="FF0000"/>
                </a:solidFill>
                <a:latin typeface="微软雅黑" panose="020B0503020204020204" pitchFamily="34" charset="-122"/>
                <a:ea typeface="微软雅黑" panose="020B0503020204020204" pitchFamily="34" charset="-122"/>
              </a:rPr>
              <a:t>）</a:t>
            </a:r>
            <a:endParaRPr lang="en-US" altLang="zh-CN" sz="2000" b="1" dirty="0" smtClean="0">
              <a:solidFill>
                <a:srgbClr val="FF0000"/>
              </a:solidFill>
              <a:latin typeface="微软雅黑" panose="020B0503020204020204" pitchFamily="34" charset="-122"/>
              <a:ea typeface="微软雅黑" panose="020B0503020204020204" pitchFamily="34" charset="-122"/>
            </a:endParaRPr>
          </a:p>
          <a:p>
            <a:r>
              <a:rPr lang="zh-CN" altLang="en-US" sz="2000" b="1" dirty="0" smtClean="0">
                <a:latin typeface="微软雅黑" panose="020B0503020204020204" pitchFamily="34" charset="-122"/>
                <a:ea typeface="微软雅黑" panose="020B0503020204020204" pitchFamily="34" charset="-122"/>
              </a:rPr>
              <a:t>请院系团委对创建的用人单位用户名及初始密码妥善对应保存（建议复制粘贴在一个</a:t>
            </a:r>
            <a:r>
              <a:rPr lang="en-US" altLang="zh-CN" sz="2000" b="1" dirty="0" smtClean="0">
                <a:latin typeface="微软雅黑" panose="020B0503020204020204" pitchFamily="34" charset="-122"/>
                <a:ea typeface="微软雅黑" panose="020B0503020204020204" pitchFamily="34" charset="-122"/>
              </a:rPr>
              <a:t>excel</a:t>
            </a:r>
            <a:r>
              <a:rPr lang="zh-CN" altLang="en-US" sz="2000" b="1" dirty="0" smtClean="0">
                <a:latin typeface="微软雅黑" panose="020B0503020204020204" pitchFamily="34" charset="-122"/>
                <a:ea typeface="微软雅黑" panose="020B0503020204020204" pitchFamily="34" charset="-122"/>
              </a:rPr>
              <a:t>中），并</a:t>
            </a:r>
            <a:r>
              <a:rPr lang="zh-CN" altLang="en-US" sz="2000" b="1" dirty="0" smtClean="0">
                <a:solidFill>
                  <a:srgbClr val="FF0000"/>
                </a:solidFill>
                <a:latin typeface="微软雅黑" panose="020B0503020204020204" pitchFamily="34" charset="-122"/>
                <a:ea typeface="微软雅黑" panose="020B0503020204020204" pitchFamily="34" charset="-122"/>
              </a:rPr>
              <a:t>告知</a:t>
            </a:r>
            <a:r>
              <a:rPr lang="zh-CN" altLang="en-US" sz="2000" b="1" dirty="0" smtClean="0">
                <a:latin typeface="微软雅黑" panose="020B0503020204020204" pitchFamily="34" charset="-122"/>
                <a:ea typeface="微软雅黑" panose="020B0503020204020204" pitchFamily="34" charset="-122"/>
              </a:rPr>
              <a:t>相应的用人单位</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 y="332656"/>
            <a:ext cx="9127503" cy="4104456"/>
          </a:xfrm>
          <a:prstGeom prst="rect">
            <a:avLst/>
          </a:prstGeom>
        </p:spPr>
      </p:pic>
      <p:sp>
        <p:nvSpPr>
          <p:cNvPr id="7" name="文本框 6"/>
          <p:cNvSpPr txBox="1"/>
          <p:nvPr/>
        </p:nvSpPr>
        <p:spPr>
          <a:xfrm>
            <a:off x="3563888" y="2204864"/>
            <a:ext cx="864096"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375585203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95019"/>
            <a:ext cx="9144000" cy="6740307"/>
          </a:xfrm>
          <a:prstGeom prst="rect">
            <a:avLst/>
          </a:prstGeom>
        </p:spPr>
        <p:txBody>
          <a:bodyPr wrap="square">
            <a:spAutoFit/>
          </a:bodyPr>
          <a:lstStyle/>
          <a:p>
            <a:pPr>
              <a:lnSpc>
                <a:spcPct val="150000"/>
              </a:lnSpc>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对于用人单位信息的录入，有两种方式：</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院系团委在创建注册用人单位后，再</a:t>
            </a:r>
            <a:r>
              <a:rPr lang="zh-CN" altLang="en-US" sz="2400" b="1" dirty="0" smtClean="0">
                <a:solidFill>
                  <a:srgbClr val="FF0000"/>
                </a:solidFill>
                <a:latin typeface="微软雅黑" panose="020B0503020204020204" pitchFamily="34" charset="-122"/>
                <a:ea typeface="微软雅黑" panose="020B0503020204020204" pitchFamily="34" charset="-122"/>
              </a:rPr>
              <a:t>继续通过</a:t>
            </a:r>
            <a:r>
              <a:rPr lang="en-US" altLang="zh-CN"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smtClean="0">
                <a:solidFill>
                  <a:srgbClr val="FF0000"/>
                </a:solidFill>
                <a:latin typeface="微软雅黑" panose="020B0503020204020204" pitchFamily="34" charset="-122"/>
                <a:ea typeface="微软雅黑" panose="020B0503020204020204" pitchFamily="34" charset="-122"/>
              </a:rPr>
              <a:t>用人单位管理</a:t>
            </a:r>
            <a:r>
              <a:rPr lang="en-US" altLang="zh-CN"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smtClean="0">
                <a:solidFill>
                  <a:srgbClr val="FF0000"/>
                </a:solidFill>
                <a:latin typeface="微软雅黑" panose="020B0503020204020204" pitchFamily="34" charset="-122"/>
                <a:ea typeface="微软雅黑" panose="020B0503020204020204" pitchFamily="34" charset="-122"/>
              </a:rPr>
              <a:t>来编辑资料</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。其资料信息的来源，为院系与用人单位日常联系沟通的资料。</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此方法也即院系替用人单位录入资料，减轻用人单位负担。</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院系团委在创建注册用人单位</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后，</a:t>
            </a:r>
            <a:r>
              <a:rPr lang="zh-CN" altLang="en-US" sz="2400" b="1" dirty="0" smtClean="0">
                <a:solidFill>
                  <a:srgbClr val="FF0000"/>
                </a:solidFill>
                <a:latin typeface="微软雅黑" panose="020B0503020204020204" pitchFamily="34" charset="-122"/>
                <a:ea typeface="微软雅黑" panose="020B0503020204020204" pitchFamily="34" charset="-122"/>
              </a:rPr>
              <a:t>通知用人单位自行录入信息。其操作方法及说明见附件资料。</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因为考虑到用人单位日后也需要在展翅计划平台上阅读、筛选简历，所以建议使用此方法，也减轻院系团委负担。</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dirty="0" smtClean="0">
                <a:solidFill>
                  <a:srgbClr val="FF0000"/>
                </a:solidFill>
                <a:latin typeface="微软雅黑" panose="020B0503020204020204" pitchFamily="34" charset="-122"/>
                <a:ea typeface="微软雅黑" panose="020B0503020204020204" pitchFamily="34" charset="-122"/>
              </a:rPr>
              <a:t>注意：为保证院（系）联系的用人单位招录本院系的学生，请告知用人单位在招聘需求中明确注明所招学生为“</a:t>
            </a:r>
            <a:r>
              <a:rPr lang="en-US" altLang="zh-CN" sz="2400" b="1" dirty="0" smtClean="0">
                <a:solidFill>
                  <a:srgbClr val="FF0000"/>
                </a:solidFill>
                <a:latin typeface="微软雅黑" panose="020B0503020204020204" pitchFamily="34" charset="-122"/>
                <a:ea typeface="微软雅黑" panose="020B0503020204020204" pitchFamily="34" charset="-122"/>
              </a:rPr>
              <a:t>XX</a:t>
            </a:r>
            <a:r>
              <a:rPr lang="zh-CN" altLang="en-US" sz="2400" b="1" dirty="0" smtClean="0">
                <a:solidFill>
                  <a:srgbClr val="FF0000"/>
                </a:solidFill>
                <a:latin typeface="微软雅黑" panose="020B0503020204020204" pitchFamily="34" charset="-122"/>
                <a:ea typeface="微软雅黑" panose="020B0503020204020204" pitchFamily="34" charset="-122"/>
              </a:rPr>
              <a:t>院（系）</a:t>
            </a:r>
            <a:r>
              <a:rPr lang="en-US" altLang="zh-CN" sz="2400" b="1" dirty="0" smtClean="0">
                <a:solidFill>
                  <a:srgbClr val="FF0000"/>
                </a:solidFill>
                <a:latin typeface="微软雅黑" panose="020B0503020204020204" pitchFamily="34" charset="-122"/>
                <a:ea typeface="微软雅黑" panose="020B0503020204020204" pitchFamily="34" charset="-122"/>
              </a:rPr>
              <a:t>XX</a:t>
            </a:r>
            <a:r>
              <a:rPr lang="zh-CN" altLang="en-US" sz="2400" b="1" dirty="0" smtClean="0">
                <a:solidFill>
                  <a:srgbClr val="FF0000"/>
                </a:solidFill>
                <a:latin typeface="微软雅黑" panose="020B0503020204020204" pitchFamily="34" charset="-122"/>
                <a:ea typeface="微软雅黑" panose="020B0503020204020204" pitchFamily="34" charset="-122"/>
              </a:rPr>
              <a:t>专业学生”。</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86463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640"/>
            <a:ext cx="9158943" cy="3416320"/>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学生</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管理：</a:t>
            </a:r>
            <a:r>
              <a:rPr lang="zh-CN" altLang="en-US" sz="2400" b="1" dirty="0">
                <a:latin typeface="微软雅黑" panose="020B0503020204020204" pitchFamily="34" charset="-122"/>
                <a:ea typeface="微软雅黑" panose="020B0503020204020204" pitchFamily="34" charset="-122"/>
              </a:rPr>
              <a:t>登录展翅计划后，您可以在此查看学生账号管理以及进行学生认证审核</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1853312158"/>
              </p:ext>
            </p:extLst>
          </p:nvPr>
        </p:nvGraphicFramePr>
        <p:xfrm>
          <a:off x="-25106" y="4580671"/>
          <a:ext cx="9184049" cy="2277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a:stretch>
            <a:fillRect/>
          </a:stretch>
        </p:blipFill>
        <p:spPr>
          <a:xfrm>
            <a:off x="0" y="1047144"/>
            <a:ext cx="9158943" cy="3389968"/>
          </a:xfrm>
          <a:prstGeom prst="rect">
            <a:avLst/>
          </a:prstGeom>
        </p:spPr>
      </p:pic>
      <p:sp>
        <p:nvSpPr>
          <p:cNvPr id="9" name="文本框 8"/>
          <p:cNvSpPr txBox="1"/>
          <p:nvPr/>
        </p:nvSpPr>
        <p:spPr>
          <a:xfrm>
            <a:off x="6660232" y="3140968"/>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60528656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569" y="526028"/>
            <a:ext cx="9158943" cy="3046988"/>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团委资料：</a:t>
            </a:r>
            <a:r>
              <a:rPr lang="zh-CN" altLang="en-US" sz="2400" b="1" dirty="0">
                <a:latin typeface="微软雅黑" panose="020B0503020204020204" pitchFamily="34" charset="-122"/>
                <a:ea typeface="微软雅黑" panose="020B0503020204020204" pitchFamily="34" charset="-122"/>
              </a:rPr>
              <a:t>登录展翅计划后，</a:t>
            </a:r>
            <a:r>
              <a:rPr lang="zh-CN" altLang="en-US" sz="2400" b="1" dirty="0" smtClean="0">
                <a:latin typeface="微软雅黑" panose="020B0503020204020204" pitchFamily="34" charset="-122"/>
                <a:ea typeface="微软雅黑" panose="020B0503020204020204" pitchFamily="34" charset="-122"/>
              </a:rPr>
              <a:t>您需要对团委资料进行修改。</a:t>
            </a:r>
            <a:endParaRPr lang="en-US" altLang="zh-CN" sz="2400" b="1" dirty="0" smtClean="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660232" y="3140968"/>
            <a:ext cx="936104" cy="360040"/>
          </a:xfrm>
          <a:prstGeom prst="rect">
            <a:avLst/>
          </a:prstGeom>
          <a:noFill/>
          <a:ln w="38100">
            <a:solidFill>
              <a:srgbClr val="FF0000"/>
            </a:solidFill>
          </a:ln>
        </p:spPr>
        <p:txBody>
          <a:bodyPr wrap="square" rtlCol="0">
            <a:spAutoFit/>
          </a:bodyPr>
          <a:lstStyle/>
          <a:p>
            <a:endParaRPr lang="zh-CN" altLang="en-US" dirty="0"/>
          </a:p>
        </p:txBody>
      </p:sp>
      <p:pic>
        <p:nvPicPr>
          <p:cNvPr id="3" name="图片 2"/>
          <p:cNvPicPr>
            <a:picLocks noChangeAspect="1"/>
          </p:cNvPicPr>
          <p:nvPr/>
        </p:nvPicPr>
        <p:blipFill>
          <a:blip r:embed="rId2"/>
          <a:stretch>
            <a:fillRect/>
          </a:stretch>
        </p:blipFill>
        <p:spPr>
          <a:xfrm>
            <a:off x="35496" y="1189882"/>
            <a:ext cx="9070419" cy="4255342"/>
          </a:xfrm>
          <a:prstGeom prst="rect">
            <a:avLst/>
          </a:prstGeom>
        </p:spPr>
      </p:pic>
      <p:sp>
        <p:nvSpPr>
          <p:cNvPr id="8" name="文本框 7"/>
          <p:cNvSpPr txBox="1"/>
          <p:nvPr/>
        </p:nvSpPr>
        <p:spPr>
          <a:xfrm>
            <a:off x="1547664" y="5013176"/>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3750724835"/>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266" y="489544"/>
            <a:ext cx="9177266" cy="830997"/>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信息统计：</a:t>
            </a:r>
            <a:r>
              <a:rPr lang="zh-CN" altLang="en-US" sz="2400" b="1" dirty="0">
                <a:latin typeface="微软雅黑" panose="020B0503020204020204" pitchFamily="34" charset="-122"/>
                <a:ea typeface="微软雅黑" panose="020B0503020204020204" pitchFamily="34" charset="-122"/>
              </a:rPr>
              <a:t>在此版块中，您可以看到展翅计划相关数据的实时统计信息，并查看学生匹配结果以及用人单位的入驻情况。</a:t>
            </a:r>
          </a:p>
        </p:txBody>
      </p:sp>
      <p:pic>
        <p:nvPicPr>
          <p:cNvPr id="2" name="图片 1"/>
          <p:cNvPicPr>
            <a:picLocks noChangeAspect="1"/>
          </p:cNvPicPr>
          <p:nvPr/>
        </p:nvPicPr>
        <p:blipFill>
          <a:blip r:embed="rId2"/>
          <a:stretch>
            <a:fillRect/>
          </a:stretch>
        </p:blipFill>
        <p:spPr>
          <a:xfrm>
            <a:off x="35496" y="1484784"/>
            <a:ext cx="9087510" cy="4438444"/>
          </a:xfrm>
          <a:prstGeom prst="rect">
            <a:avLst/>
          </a:prstGeom>
        </p:spPr>
      </p:pic>
      <p:sp>
        <p:nvSpPr>
          <p:cNvPr id="6" name="文本框 5"/>
          <p:cNvSpPr txBox="1"/>
          <p:nvPr/>
        </p:nvSpPr>
        <p:spPr>
          <a:xfrm>
            <a:off x="1547664" y="5563188"/>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270408889"/>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4" y="3068959"/>
            <a:ext cx="6340197" cy="830997"/>
          </a:xfrm>
          <a:prstGeom prst="rect">
            <a:avLst/>
          </a:prstGeom>
        </p:spPr>
        <p:txBody>
          <a:bodyPr wrap="none">
            <a:spAutoFit/>
          </a:bodyPr>
          <a:lstStyle/>
          <a:p>
            <a:r>
              <a:rPr lang="zh-CN" altLang="en-US" sz="4800" b="1" dirty="0">
                <a:solidFill>
                  <a:schemeClr val="tx2">
                    <a:lumMod val="75000"/>
                  </a:schemeClr>
                </a:solidFill>
                <a:latin typeface="微软雅黑" panose="020B0503020204020204" pitchFamily="34" charset="-122"/>
                <a:ea typeface="微软雅黑" panose="020B0503020204020204" pitchFamily="34" charset="-122"/>
              </a:rPr>
              <a:t>如果您是用人单位</a:t>
            </a:r>
            <a:r>
              <a:rPr lang="zh-CN" altLang="en-US" sz="4800" b="1" dirty="0" smtClean="0">
                <a:solidFill>
                  <a:schemeClr val="tx2">
                    <a:lumMod val="75000"/>
                  </a:schemeClr>
                </a:solidFill>
                <a:latin typeface="微软雅黑" panose="020B0503020204020204" pitchFamily="34" charset="-122"/>
                <a:ea typeface="微软雅黑" panose="020B0503020204020204" pitchFamily="34" charset="-122"/>
              </a:rPr>
              <a:t>用户</a:t>
            </a:r>
            <a:endParaRPr lang="zh-CN" altLang="en-US" sz="4800"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827584" y="4509120"/>
            <a:ext cx="7848872" cy="830997"/>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用人单位获取</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帐号渠道：</a:t>
            </a:r>
            <a:endParaRPr lang="en-US" altLang="zh-CN" sz="2400" b="1" dirty="0">
              <a:solidFill>
                <a:schemeClr val="accent1">
                  <a:lumMod val="75000"/>
                </a:schemeClr>
              </a:solidFill>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所属</a:t>
            </a:r>
            <a:r>
              <a:rPr lang="zh-CN" altLang="en-US" sz="2400" b="1" dirty="0">
                <a:latin typeface="微软雅黑" panose="020B0503020204020204" pitchFamily="34" charset="-122"/>
                <a:ea typeface="微软雅黑" panose="020B0503020204020204" pitchFamily="34" charset="-122"/>
              </a:rPr>
              <a:t>团组织创建并提供了帐号</a:t>
            </a:r>
            <a:r>
              <a:rPr lang="zh-CN" altLang="en-US" sz="2400" b="1" dirty="0" smtClean="0">
                <a:latin typeface="微软雅黑" panose="020B0503020204020204" pitchFamily="34" charset="-122"/>
                <a:ea typeface="微软雅黑" panose="020B0503020204020204" pitchFamily="34" charset="-122"/>
              </a:rPr>
              <a:t>密码</a:t>
            </a:r>
            <a:endParaRPr lang="en-US" altLang="zh-CN" sz="2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90683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8" y="1412776"/>
            <a:ext cx="9144001" cy="43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8" y="560331"/>
            <a:ext cx="7924734" cy="461665"/>
          </a:xfrm>
          <a:prstGeom prst="rect">
            <a:avLst/>
          </a:prstGeom>
        </p:spPr>
        <p:txBody>
          <a:bodyPr wrap="non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用人单位</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登录</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在浏览器上打开 </a:t>
            </a:r>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http://www.zcplan.cn</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658929" y="5756846"/>
            <a:ext cx="1826141"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网站首页</a:t>
            </a:r>
          </a:p>
        </p:txBody>
      </p:sp>
    </p:spTree>
    <p:extLst>
      <p:ext uri="{BB962C8B-B14F-4D97-AF65-F5344CB8AC3E}">
        <p14:creationId xmlns:p14="http://schemas.microsoft.com/office/powerpoint/2010/main" val="159787691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r="1173" b="5454"/>
          <a:stretch/>
        </p:blipFill>
        <p:spPr bwMode="auto">
          <a:xfrm>
            <a:off x="0" y="1392546"/>
            <a:ext cx="9144000" cy="45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548679"/>
            <a:ext cx="5109091" cy="461665"/>
          </a:xfrm>
          <a:prstGeom prst="rect">
            <a:avLst/>
          </a:prstGeom>
        </p:spPr>
        <p:txBody>
          <a:bodyPr wrap="non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点击右上角或正下方“登录”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按钮。</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911065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382539"/>
            <a:ext cx="9144000" cy="442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0" y="548679"/>
            <a:ext cx="2031325"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登录</a:t>
            </a:r>
            <a:r>
              <a:rPr lang="zh-CN" altLang="en-US" sz="2400" b="1" dirty="0" smtClean="0">
                <a:latin typeface="微软雅黑" panose="020B0503020204020204" pitchFamily="34" charset="-122"/>
                <a:ea typeface="微软雅黑" panose="020B0503020204020204" pitchFamily="34" charset="-122"/>
              </a:rPr>
              <a:t>界面</a:t>
            </a:r>
            <a:r>
              <a:rPr lang="zh-CN" altLang="en-US" sz="2400" b="1" dirty="0">
                <a:latin typeface="微软雅黑" panose="020B0503020204020204" pitchFamily="34" charset="-122"/>
                <a:ea typeface="微软雅黑" panose="020B0503020204020204" pitchFamily="34" charset="-122"/>
              </a:rPr>
              <a:t>如下</a:t>
            </a:r>
          </a:p>
        </p:txBody>
      </p:sp>
    </p:spTree>
    <p:extLst>
      <p:ext uri="{BB962C8B-B14F-4D97-AF65-F5344CB8AC3E}">
        <p14:creationId xmlns:p14="http://schemas.microsoft.com/office/powerpoint/2010/main" val="284108890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496" y="1988840"/>
            <a:ext cx="9022354"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4086" y="284455"/>
            <a:ext cx="9144000" cy="1569660"/>
          </a:xfrm>
          <a:prstGeom prst="rect">
            <a:avLst/>
          </a:prstGeom>
        </p:spPr>
        <p:txBody>
          <a:bodyPr wrap="squar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选择</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“用人单位”</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入口，填写用户名及</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密码</a:t>
            </a:r>
            <a:r>
              <a:rPr lang="zh-CN" altLang="en-US" sz="2400" b="1" dirty="0" smtClean="0">
                <a:solidFill>
                  <a:srgbClr val="FF0000"/>
                </a:solidFill>
                <a:latin typeface="微软雅黑" panose="020B0503020204020204" pitchFamily="34" charset="-122"/>
                <a:ea typeface="微软雅黑" panose="020B0503020204020204" pitchFamily="34" charset="-122"/>
              </a:rPr>
              <a:t>（账号由校团委（就业指导中心提供的用人单位）或者院系团委（院系提供的用人单位）统一注册，初始</a:t>
            </a:r>
            <a:r>
              <a:rPr lang="zh-CN" altLang="en-US" sz="2400" b="1" dirty="0">
                <a:solidFill>
                  <a:srgbClr val="FF0000"/>
                </a:solidFill>
                <a:latin typeface="微软雅黑" panose="020B0503020204020204" pitchFamily="34" charset="-122"/>
                <a:ea typeface="微软雅黑" panose="020B0503020204020204" pitchFamily="34" charset="-122"/>
              </a:rPr>
              <a:t>密码为用户名账号的后六</a:t>
            </a:r>
            <a:r>
              <a:rPr lang="zh-CN" altLang="en-US" sz="2400" b="1" dirty="0" smtClean="0">
                <a:solidFill>
                  <a:srgbClr val="FF0000"/>
                </a:solidFill>
                <a:latin typeface="微软雅黑" panose="020B0503020204020204" pitchFamily="34" charset="-122"/>
                <a:ea typeface="微软雅黑" panose="020B0503020204020204" pitchFamily="34" charset="-122"/>
              </a:rPr>
              <a:t>位）</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点击“登录”。</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2877558"/>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示 25"/>
          <p:cNvGraphicFramePr/>
          <p:nvPr>
            <p:extLst>
              <p:ext uri="{D42A27DB-BD31-4B8C-83A1-F6EECF244321}">
                <p14:modId xmlns:p14="http://schemas.microsoft.com/office/powerpoint/2010/main" val="3363190859"/>
              </p:ext>
            </p:extLst>
          </p:nvPr>
        </p:nvGraphicFramePr>
        <p:xfrm>
          <a:off x="1" y="44624"/>
          <a:ext cx="9144000" cy="3706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组合 26"/>
          <p:cNvGrpSpPr/>
          <p:nvPr/>
        </p:nvGrpSpPr>
        <p:grpSpPr>
          <a:xfrm>
            <a:off x="3059832" y="5229200"/>
            <a:ext cx="4511040" cy="400142"/>
            <a:chOff x="1584959" y="2442205"/>
            <a:chExt cx="4511040" cy="400142"/>
          </a:xfrm>
        </p:grpSpPr>
        <p:sp>
          <p:nvSpPr>
            <p:cNvPr id="28" name="矩形 27"/>
            <p:cNvSpPr/>
            <p:nvPr/>
          </p:nvSpPr>
          <p:spPr>
            <a:xfrm>
              <a:off x="1584959" y="2442205"/>
              <a:ext cx="4511040" cy="4001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9" name="矩形 28"/>
            <p:cNvSpPr/>
            <p:nvPr/>
          </p:nvSpPr>
          <p:spPr>
            <a:xfrm>
              <a:off x="1584959" y="2442205"/>
              <a:ext cx="4511040" cy="4001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0005" tIns="40005" rIns="40005" bIns="40005" numCol="1" spcCol="1270" anchor="b" anchorCtr="0">
              <a:noAutofit/>
            </a:bodyPr>
            <a:lstStyle/>
            <a:p>
              <a:pPr lvl="0" algn="l" defTabSz="933450">
                <a:lnSpc>
                  <a:spcPct val="90000"/>
                </a:lnSpc>
                <a:spcBef>
                  <a:spcPct val="0"/>
                </a:spcBef>
                <a:spcAft>
                  <a:spcPct val="35000"/>
                </a:spcAft>
              </a:pPr>
              <a:endParaRPr lang="zh-CN" altLang="en-US" sz="2100" kern="1200"/>
            </a:p>
          </p:txBody>
        </p:sp>
      </p:grpSp>
      <p:graphicFrame>
        <p:nvGraphicFramePr>
          <p:cNvPr id="30" name="图示 29"/>
          <p:cNvGraphicFramePr/>
          <p:nvPr>
            <p:extLst>
              <p:ext uri="{D42A27DB-BD31-4B8C-83A1-F6EECF244321}">
                <p14:modId xmlns:p14="http://schemas.microsoft.com/office/powerpoint/2010/main" val="3371415976"/>
              </p:ext>
            </p:extLst>
          </p:nvPr>
        </p:nvGraphicFramePr>
        <p:xfrm>
          <a:off x="-14379" y="3431757"/>
          <a:ext cx="915837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8545906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437763"/>
            <a:ext cx="9252520" cy="830997"/>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用人单位信息：</a:t>
            </a:r>
            <a:r>
              <a:rPr lang="zh-CN" altLang="en-US" sz="2400" b="1" dirty="0">
                <a:latin typeface="微软雅黑" panose="020B0503020204020204" pitchFamily="34" charset="-122"/>
                <a:ea typeface="微软雅黑" panose="020B0503020204020204" pitchFamily="34" charset="-122"/>
              </a:rPr>
              <a:t>用人单位登录之后，须完整填写用人单位信息</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完整填写用人单位</a:t>
            </a:r>
            <a:r>
              <a:rPr lang="zh-CN" altLang="en-US" sz="2400" b="1" dirty="0" smtClean="0">
                <a:latin typeface="微软雅黑" panose="020B0503020204020204" pitchFamily="34" charset="-122"/>
                <a:ea typeface="微软雅黑" panose="020B0503020204020204" pitchFamily="34" charset="-122"/>
              </a:rPr>
              <a:t>信息后才能进行下一步的操作。</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4560" y="1420044"/>
            <a:ext cx="9129440" cy="3917459"/>
          </a:xfrm>
          <a:prstGeom prst="rect">
            <a:avLst/>
          </a:prstGeom>
        </p:spPr>
      </p:pic>
      <p:sp>
        <p:nvSpPr>
          <p:cNvPr id="7" name="矩形 6"/>
          <p:cNvSpPr/>
          <p:nvPr/>
        </p:nvSpPr>
        <p:spPr>
          <a:xfrm>
            <a:off x="-46980" y="5394702"/>
            <a:ext cx="9252520" cy="338554"/>
          </a:xfrm>
          <a:prstGeom prst="rect">
            <a:avLst/>
          </a:prstGeom>
        </p:spPr>
        <p:txBody>
          <a:bodyPr wrap="square">
            <a:spAutoFit/>
          </a:bodyPr>
          <a:lstStyle/>
          <a:p>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注：图中的企业仅做本操作的例子，以实际公布为准。</a:t>
            </a:r>
            <a:endParaRPr lang="zh-CN" altLang="en-US" sz="16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547664" y="4221088"/>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4231984046"/>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6632"/>
            <a:ext cx="9252520" cy="120032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发布岗位</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用人单位</a:t>
            </a:r>
            <a:r>
              <a:rPr lang="zh-CN" altLang="en-US" sz="2400" b="1" dirty="0" smtClean="0">
                <a:latin typeface="微软雅黑" panose="020B0503020204020204" pitchFamily="34" charset="-122"/>
                <a:ea typeface="微软雅黑" panose="020B0503020204020204" pitchFamily="34" charset="-122"/>
              </a:rPr>
              <a:t>可以</a:t>
            </a:r>
            <a:r>
              <a:rPr lang="zh-CN" altLang="en-US" sz="2400" b="1" dirty="0">
                <a:latin typeface="微软雅黑" panose="020B0503020204020204" pitchFamily="34" charset="-122"/>
                <a:ea typeface="微软雅黑" panose="020B0503020204020204" pitchFamily="34" charset="-122"/>
              </a:rPr>
              <a:t>在展翅计划中发布岗位或对已发布的岗位信息进行维护，从而提高简历投递量。请按照以下步骤发布实习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见习</a:t>
            </a:r>
            <a:r>
              <a:rPr lang="zh-CN" altLang="en-US" sz="2400" b="1" dirty="0" smtClean="0">
                <a:latin typeface="微软雅黑" panose="020B0503020204020204" pitchFamily="34" charset="-122"/>
                <a:ea typeface="微软雅黑" panose="020B0503020204020204" pitchFamily="34" charset="-122"/>
              </a:rPr>
              <a:t>岗位。</a:t>
            </a:r>
            <a:endParaRPr lang="zh-CN" altLang="en-US" sz="2400" b="1" dirty="0">
              <a:latin typeface="微软雅黑" panose="020B0503020204020204" pitchFamily="34" charset="-122"/>
              <a:ea typeface="微软雅黑" panose="020B0503020204020204" pitchFamily="34" charset="-122"/>
            </a:endParaRPr>
          </a:p>
        </p:txBody>
      </p:sp>
      <p:sp>
        <p:nvSpPr>
          <p:cNvPr id="6" name="矩形 5"/>
          <p:cNvSpPr/>
          <p:nvPr/>
        </p:nvSpPr>
        <p:spPr>
          <a:xfrm>
            <a:off x="0" y="5703639"/>
            <a:ext cx="9144000" cy="461665"/>
          </a:xfrm>
          <a:prstGeom prst="rect">
            <a:avLst/>
          </a:prstGeom>
        </p:spPr>
        <p:txBody>
          <a:bodyPr wrap="square">
            <a:spAutoFit/>
          </a:bodyPr>
          <a:lstStyle/>
          <a:p>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1</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、登录</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展翅计划，并点击左侧菜单栏“职位管理”版块。</a:t>
            </a:r>
          </a:p>
        </p:txBody>
      </p:sp>
      <p:pic>
        <p:nvPicPr>
          <p:cNvPr id="2" name="图片 1"/>
          <p:cNvPicPr>
            <a:picLocks noChangeAspect="1"/>
          </p:cNvPicPr>
          <p:nvPr/>
        </p:nvPicPr>
        <p:blipFill>
          <a:blip r:embed="rId2"/>
          <a:stretch>
            <a:fillRect/>
          </a:stretch>
        </p:blipFill>
        <p:spPr>
          <a:xfrm>
            <a:off x="35496" y="1350645"/>
            <a:ext cx="9036496" cy="4238595"/>
          </a:xfrm>
          <a:prstGeom prst="rect">
            <a:avLst/>
          </a:prstGeom>
        </p:spPr>
      </p:pic>
      <p:sp>
        <p:nvSpPr>
          <p:cNvPr id="7" name="文本框 6"/>
          <p:cNvSpPr txBox="1"/>
          <p:nvPr/>
        </p:nvSpPr>
        <p:spPr>
          <a:xfrm>
            <a:off x="1619672" y="4005064"/>
            <a:ext cx="936104"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2104696170"/>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4567768"/>
            <a:ext cx="9252520" cy="2677656"/>
          </a:xfrm>
          <a:prstGeom prst="rect">
            <a:avLst/>
          </a:prstGeom>
        </p:spPr>
        <p:txBody>
          <a:bodyPr wrap="square">
            <a:spAutoFit/>
          </a:bodyPr>
          <a:lstStyle/>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2</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、点击“发布新职位”，填写相关信息。</a:t>
            </a: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3</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、点击发布。</a:t>
            </a:r>
          </a:p>
          <a:p>
            <a:r>
              <a:rPr lang="zh-CN" altLang="en-US" sz="2400" b="1" dirty="0">
                <a:solidFill>
                  <a:srgbClr val="FF0000"/>
                </a:solidFill>
                <a:latin typeface="微软雅黑" panose="020B0503020204020204" pitchFamily="34" charset="-122"/>
                <a:ea typeface="微软雅黑" panose="020B0503020204020204" pitchFamily="34" charset="-122"/>
              </a:rPr>
              <a:t>*您可以在已发布职位中对已发布的展翅计划岗位进行</a:t>
            </a:r>
            <a:r>
              <a:rPr lang="zh-CN" altLang="en-US" sz="2400" b="1" dirty="0" smtClean="0">
                <a:solidFill>
                  <a:srgbClr val="FF0000"/>
                </a:solidFill>
                <a:latin typeface="微软雅黑" panose="020B0503020204020204" pitchFamily="34" charset="-122"/>
                <a:ea typeface="微软雅黑" panose="020B0503020204020204" pitchFamily="34" charset="-122"/>
              </a:rPr>
              <a:t>修改、停用等。</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注意：为</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保证中山大学</a:t>
            </a: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院</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（系）联系的用人单位招</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录该院</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系的学生，</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请用人</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单位在</a:t>
            </a:r>
            <a:r>
              <a:rPr lang="zh-CN" altLang="en-US" sz="2400" b="1" dirty="0">
                <a:solidFill>
                  <a:srgbClr val="FF0000"/>
                </a:solidFill>
                <a:latin typeface="微软雅黑" panose="020B0503020204020204" pitchFamily="34" charset="-122"/>
                <a:ea typeface="微软雅黑" panose="020B0503020204020204" pitchFamily="34" charset="-122"/>
              </a:rPr>
              <a:t>招聘需求</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中明确注明</a:t>
            </a:r>
            <a:r>
              <a:rPr lang="zh-CN" altLang="en-US" sz="2400" b="1" dirty="0">
                <a:solidFill>
                  <a:srgbClr val="FF0000"/>
                </a:solidFill>
                <a:latin typeface="微软雅黑" panose="020B0503020204020204" pitchFamily="34" charset="-122"/>
                <a:ea typeface="微软雅黑" panose="020B0503020204020204" pitchFamily="34" charset="-122"/>
              </a:rPr>
              <a:t>所招学生为“</a:t>
            </a:r>
            <a:r>
              <a:rPr lang="en-US" altLang="zh-CN" sz="2400" b="1" dirty="0">
                <a:solidFill>
                  <a:srgbClr val="FF0000"/>
                </a:solidFill>
                <a:latin typeface="微软雅黑" panose="020B0503020204020204" pitchFamily="34" charset="-122"/>
                <a:ea typeface="微软雅黑" panose="020B0503020204020204" pitchFamily="34" charset="-122"/>
              </a:rPr>
              <a:t>XX</a:t>
            </a:r>
            <a:r>
              <a:rPr lang="zh-CN" altLang="en-US" sz="2400" b="1" dirty="0">
                <a:solidFill>
                  <a:srgbClr val="FF0000"/>
                </a:solidFill>
                <a:latin typeface="微软雅黑" panose="020B0503020204020204" pitchFamily="34" charset="-122"/>
                <a:ea typeface="微软雅黑" panose="020B0503020204020204" pitchFamily="34" charset="-122"/>
              </a:rPr>
              <a:t>院（系）</a:t>
            </a:r>
            <a:r>
              <a:rPr lang="en-US" altLang="zh-CN" sz="2400" b="1" dirty="0">
                <a:solidFill>
                  <a:srgbClr val="FF0000"/>
                </a:solidFill>
                <a:latin typeface="微软雅黑" panose="020B0503020204020204" pitchFamily="34" charset="-122"/>
                <a:ea typeface="微软雅黑" panose="020B0503020204020204" pitchFamily="34" charset="-122"/>
              </a:rPr>
              <a:t>XX</a:t>
            </a:r>
            <a:r>
              <a:rPr lang="zh-CN" altLang="en-US" sz="2400" b="1" dirty="0">
                <a:solidFill>
                  <a:srgbClr val="FF0000"/>
                </a:solidFill>
                <a:latin typeface="微软雅黑" panose="020B0503020204020204" pitchFamily="34" charset="-122"/>
                <a:ea typeface="微软雅黑" panose="020B0503020204020204" pitchFamily="34" charset="-122"/>
              </a:rPr>
              <a:t>专业学生</a:t>
            </a:r>
            <a:r>
              <a:rPr lang="zh-CN" altLang="en-US"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，有效筛选出中山大学</a:t>
            </a: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院的学生。</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165" y="116632"/>
            <a:ext cx="9102339" cy="4326336"/>
          </a:xfrm>
          <a:prstGeom prst="rect">
            <a:avLst/>
          </a:prstGeom>
        </p:spPr>
      </p:pic>
      <p:sp>
        <p:nvSpPr>
          <p:cNvPr id="6" name="文本框 5"/>
          <p:cNvSpPr txBox="1"/>
          <p:nvPr/>
        </p:nvSpPr>
        <p:spPr>
          <a:xfrm>
            <a:off x="3621230" y="2426744"/>
            <a:ext cx="806754" cy="360040"/>
          </a:xfrm>
          <a:prstGeom prst="rect">
            <a:avLst/>
          </a:prstGeom>
          <a:noFill/>
          <a:ln w="38100">
            <a:solidFill>
              <a:srgbClr val="FF0000"/>
            </a:solidFill>
          </a:ln>
        </p:spPr>
        <p:txBody>
          <a:bodyPr wrap="square" rtlCol="0">
            <a:spAutoFit/>
          </a:bodyPr>
          <a:lstStyle/>
          <a:p>
            <a:endParaRPr lang="zh-CN" altLang="en-US" dirty="0"/>
          </a:p>
        </p:txBody>
      </p:sp>
      <p:sp>
        <p:nvSpPr>
          <p:cNvPr id="7" name="文本框 6"/>
          <p:cNvSpPr txBox="1"/>
          <p:nvPr/>
        </p:nvSpPr>
        <p:spPr>
          <a:xfrm>
            <a:off x="2795630" y="2921597"/>
            <a:ext cx="5160746" cy="1593379"/>
          </a:xfrm>
          <a:prstGeom prst="rect">
            <a:avLst/>
          </a:prstGeom>
          <a:noFill/>
          <a:ln w="9525">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435169470"/>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44" y="11977"/>
            <a:ext cx="9158943" cy="6740307"/>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双向选择：</a:t>
            </a:r>
            <a:r>
              <a:rPr lang="zh-CN" altLang="en-US" sz="2400" b="1" dirty="0">
                <a:latin typeface="微软雅黑" panose="020B0503020204020204" pitchFamily="34" charset="-122"/>
                <a:ea typeface="微软雅黑" panose="020B0503020204020204" pitchFamily="34" charset="-122"/>
              </a:rPr>
              <a:t>您在发布可供双向选择的职位后，进入双向选择环节，求职者将投递合适的简历到您的后台，您可以对其进行筛选和通过。</a:t>
            </a: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如在双向选择阶段，您有尚未匹配成功的岗位，将会在“公益配岗”阶段进行随机匹配。</a:t>
            </a: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公益</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配岗：</a:t>
            </a:r>
            <a:r>
              <a:rPr lang="zh-CN" altLang="en-US" sz="2400" b="1" dirty="0">
                <a:latin typeface="微软雅黑" panose="020B0503020204020204" pitchFamily="34" charset="-122"/>
                <a:ea typeface="微软雅黑" panose="020B0503020204020204" pitchFamily="34" charset="-122"/>
              </a:rPr>
              <a:t>公益配岗是用于随机匹配的环节，系统将根据求职者的志愿和实际情况将求职者与用人单位岗位进行随机匹配</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在</a:t>
            </a:r>
            <a:r>
              <a:rPr lang="zh-CN" altLang="en-US" sz="2400" b="1" dirty="0">
                <a:solidFill>
                  <a:srgbClr val="FF0000"/>
                </a:solidFill>
                <a:latin typeface="微软雅黑" panose="020B0503020204020204" pitchFamily="34" charset="-122"/>
                <a:ea typeface="微软雅黑" panose="020B0503020204020204" pitchFamily="34" charset="-122"/>
              </a:rPr>
              <a:t>公益配岗环节，您可以查看匹配成功的求职者的相关信息。</a:t>
            </a:r>
          </a:p>
          <a:p>
            <a:endParaRPr lang="en-US" altLang="zh-CN" sz="2400" b="1" dirty="0" smtClean="0">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2256911561"/>
              </p:ext>
            </p:extLst>
          </p:nvPr>
        </p:nvGraphicFramePr>
        <p:xfrm>
          <a:off x="-14944" y="1124744"/>
          <a:ext cx="9184049" cy="1656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直接连接符 4"/>
          <p:cNvCxnSpPr/>
          <p:nvPr/>
        </p:nvCxnSpPr>
        <p:spPr>
          <a:xfrm>
            <a:off x="0" y="4221088"/>
            <a:ext cx="9144000" cy="0"/>
          </a:xfrm>
          <a:prstGeom prst="line">
            <a:avLst/>
          </a:prstGeom>
          <a:ln w="47625" cmpd="dbl">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596236"/>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640"/>
            <a:ext cx="9144000" cy="3046988"/>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实（见）习生管理：</a:t>
            </a:r>
            <a:r>
              <a:rPr lang="zh-CN" altLang="en-US" sz="2400" b="1" dirty="0">
                <a:latin typeface="微软雅黑" panose="020B0503020204020204" pitchFamily="34" charset="-122"/>
                <a:ea typeface="微软雅黑" panose="020B0503020204020204" pitchFamily="34" charset="-122"/>
              </a:rPr>
              <a:t>在实（见）习生管理模块，您可以利用展翅计划对实（见）习生进行统一的管理，如签署四方协议、发送通知等。</a:t>
            </a: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当您签署四方协议时，系统默认实（见）习生已经到岗。</a:t>
            </a:r>
          </a:p>
        </p:txBody>
      </p:sp>
      <p:graphicFrame>
        <p:nvGraphicFramePr>
          <p:cNvPr id="5" name="图示 4"/>
          <p:cNvGraphicFramePr/>
          <p:nvPr>
            <p:extLst>
              <p:ext uri="{D42A27DB-BD31-4B8C-83A1-F6EECF244321}">
                <p14:modId xmlns:p14="http://schemas.microsoft.com/office/powerpoint/2010/main" val="581928478"/>
              </p:ext>
            </p:extLst>
          </p:nvPr>
        </p:nvGraphicFramePr>
        <p:xfrm>
          <a:off x="-20025" y="1052736"/>
          <a:ext cx="9184049" cy="1656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0" y="3861048"/>
            <a:ext cx="9144370" cy="120032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评价管理：</a:t>
            </a:r>
            <a:r>
              <a:rPr lang="zh-CN" altLang="en-US" sz="2400" b="1" dirty="0">
                <a:latin typeface="微软雅黑" panose="020B0503020204020204" pitchFamily="34" charset="-122"/>
                <a:ea typeface="微软雅黑" panose="020B0503020204020204" pitchFamily="34" charset="-122"/>
              </a:rPr>
              <a:t>实（见）习生结束实（见）习后，您可以在展翅计划上对实（见）习生进行评价，或查看实（见）习生对用人单位的评价和实（见）习心得</a:t>
            </a:r>
            <a:r>
              <a:rPr lang="zh-CN" altLang="en-US" sz="2400" b="1" dirty="0" smtClean="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7" name="图示 6"/>
          <p:cNvGraphicFramePr/>
          <p:nvPr>
            <p:extLst>
              <p:ext uri="{D42A27DB-BD31-4B8C-83A1-F6EECF244321}">
                <p14:modId xmlns:p14="http://schemas.microsoft.com/office/powerpoint/2010/main" val="389689506"/>
              </p:ext>
            </p:extLst>
          </p:nvPr>
        </p:nvGraphicFramePr>
        <p:xfrm>
          <a:off x="22109" y="5061377"/>
          <a:ext cx="9122261" cy="16561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11" name="直接连接符 10"/>
          <p:cNvCxnSpPr/>
          <p:nvPr/>
        </p:nvCxnSpPr>
        <p:spPr>
          <a:xfrm>
            <a:off x="0" y="3573016"/>
            <a:ext cx="9144000" cy="0"/>
          </a:xfrm>
          <a:prstGeom prst="line">
            <a:avLst/>
          </a:prstGeom>
          <a:ln w="47625" cmpd="dbl">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8077258"/>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2895019"/>
            <a:ext cx="4801314" cy="707886"/>
          </a:xfrm>
          <a:prstGeom prst="rect">
            <a:avLst/>
          </a:prstGeom>
        </p:spPr>
        <p:txBody>
          <a:bodyPr wrap="none">
            <a:spAutoFit/>
          </a:bodyPr>
          <a:lstStyle/>
          <a:p>
            <a:r>
              <a:rPr lang="zh-CN" altLang="en-US" sz="4000" b="1" dirty="0" smtClean="0">
                <a:solidFill>
                  <a:srgbClr val="FF0000"/>
                </a:solidFill>
                <a:latin typeface="微软雅黑" panose="020B0503020204020204" pitchFamily="34" charset="-122"/>
                <a:ea typeface="微软雅黑" panose="020B0503020204020204" pitchFamily="34" charset="-122"/>
              </a:rPr>
              <a:t>如果您是个人用户：</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r="13432"/>
          <a:stretch/>
        </p:blipFill>
        <p:spPr>
          <a:xfrm>
            <a:off x="6736477" y="2492896"/>
            <a:ext cx="1728193" cy="1635241"/>
          </a:xfrm>
          <a:prstGeom prst="rect">
            <a:avLst/>
          </a:prstGeom>
        </p:spPr>
      </p:pic>
    </p:spTree>
    <p:extLst>
      <p:ext uri="{BB962C8B-B14F-4D97-AF65-F5344CB8AC3E}">
        <p14:creationId xmlns:p14="http://schemas.microsoft.com/office/powerpoint/2010/main" val="31704399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8" y="1944807"/>
            <a:ext cx="9144001" cy="43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9" y="356463"/>
            <a:ext cx="9144249" cy="120032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个人</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登录</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登录后，您可以</a:t>
            </a:r>
            <a:r>
              <a:rPr lang="zh-CN" altLang="en-US" sz="2400" b="1" dirty="0" smtClean="0">
                <a:latin typeface="微软雅黑" panose="020B0503020204020204" pitchFamily="34" charset="-122"/>
                <a:ea typeface="微软雅黑" panose="020B0503020204020204" pitchFamily="34" charset="-122"/>
              </a:rPr>
              <a:t>对个人信息进行</a:t>
            </a:r>
            <a:r>
              <a:rPr lang="zh-CN" altLang="en-US" sz="2400" b="1" dirty="0">
                <a:latin typeface="微软雅黑" panose="020B0503020204020204" pitchFamily="34" charset="-122"/>
                <a:ea typeface="微软雅黑" panose="020B0503020204020204" pitchFamily="34" charset="-122"/>
              </a:rPr>
              <a:t>管理，</a:t>
            </a:r>
            <a:r>
              <a:rPr lang="zh-CN" altLang="en-US" sz="2400" b="1" dirty="0" smtClean="0">
                <a:latin typeface="微软雅黑" panose="020B0503020204020204" pitchFamily="34" charset="-122"/>
                <a:ea typeface="微软雅黑" panose="020B0503020204020204" pitchFamily="34" charset="-122"/>
              </a:rPr>
              <a:t>如个人信息的完善、简历的填写等。</a:t>
            </a:r>
            <a:endParaRPr lang="en-US" altLang="zh-CN" sz="2400" b="1" dirty="0">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在</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浏览器上打开 </a:t>
            </a:r>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http://www.zcplan.cn</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658929" y="6288877"/>
            <a:ext cx="1826141"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网站首页</a:t>
            </a:r>
          </a:p>
        </p:txBody>
      </p:sp>
    </p:spTree>
    <p:extLst>
      <p:ext uri="{BB962C8B-B14F-4D97-AF65-F5344CB8AC3E}">
        <p14:creationId xmlns:p14="http://schemas.microsoft.com/office/powerpoint/2010/main" val="3384629097"/>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r="1173" b="5454"/>
          <a:stretch/>
        </p:blipFill>
        <p:spPr bwMode="auto">
          <a:xfrm>
            <a:off x="0" y="1392546"/>
            <a:ext cx="9144000" cy="45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572052"/>
            <a:ext cx="5109091" cy="461665"/>
          </a:xfrm>
          <a:prstGeom prst="rect">
            <a:avLst/>
          </a:prstGeom>
        </p:spPr>
        <p:txBody>
          <a:bodyPr wrap="non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点击右上角或正下方“登录”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按钮。</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835156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412876"/>
            <a:ext cx="9143999" cy="430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260648"/>
            <a:ext cx="9135977" cy="830997"/>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登录界面如下，</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选择“个人”</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入口，填写用户名及</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密码</a:t>
            </a:r>
            <a:r>
              <a:rPr lang="zh-CN" altLang="en-US" sz="2400" b="1" dirty="0" smtClean="0">
                <a:solidFill>
                  <a:srgbClr val="FF0000"/>
                </a:solidFill>
                <a:latin typeface="微软雅黑" panose="020B0503020204020204" pitchFamily="34" charset="-122"/>
                <a:ea typeface="微软雅黑" panose="020B0503020204020204" pitchFamily="34" charset="-122"/>
              </a:rPr>
              <a:t>（首次登录时请先进行注册）</a:t>
            </a:r>
            <a:r>
              <a:rPr lang="zh-CN" altLang="en-US" sz="2400" b="1" dirty="0" smtClean="0">
                <a:solidFill>
                  <a:srgbClr val="0070C0"/>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23" y="1431970"/>
            <a:ext cx="9144000" cy="442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圆角矩形 1"/>
          <p:cNvSpPr/>
          <p:nvPr/>
        </p:nvSpPr>
        <p:spPr>
          <a:xfrm>
            <a:off x="3706971" y="2348880"/>
            <a:ext cx="648072" cy="7200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602028" y="3937579"/>
            <a:ext cx="1185996"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7582817"/>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6343650" cy="648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3"/>
          <p:cNvSpPr/>
          <p:nvPr/>
        </p:nvSpPr>
        <p:spPr>
          <a:xfrm>
            <a:off x="2151666" y="1838270"/>
            <a:ext cx="1270284"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804248" y="1340768"/>
            <a:ext cx="2129519" cy="4339650"/>
          </a:xfrm>
          <a:prstGeom prst="rect">
            <a:avLst/>
          </a:prstGeom>
          <a:noFill/>
        </p:spPr>
        <p:txBody>
          <a:bodyPr wrap="square" rtlCol="0">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单击</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左侧</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“个人注册”</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，输入手机号码以及密码，</a:t>
            </a:r>
            <a:r>
              <a:rPr lang="zh-CN" altLang="en-US" sz="2800" b="1" dirty="0">
                <a:solidFill>
                  <a:srgbClr val="FF0000"/>
                </a:solidFill>
                <a:latin typeface="微软雅黑" panose="020B0503020204020204" pitchFamily="34" charset="-122"/>
                <a:ea typeface="微软雅黑" panose="020B0503020204020204" pitchFamily="34" charset="-122"/>
              </a:rPr>
              <a:t>选择高校时请精确到院系。</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单机右侧橙色“获取手机验证码”输入验证码后进行注册。</a:t>
            </a:r>
          </a:p>
        </p:txBody>
      </p:sp>
      <p:sp>
        <p:nvSpPr>
          <p:cNvPr id="6" name="圆角矩形 5"/>
          <p:cNvSpPr/>
          <p:nvPr/>
        </p:nvSpPr>
        <p:spPr>
          <a:xfrm>
            <a:off x="3707905" y="5425421"/>
            <a:ext cx="2448272" cy="57606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6386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示 25"/>
          <p:cNvGraphicFramePr/>
          <p:nvPr>
            <p:extLst>
              <p:ext uri="{D42A27DB-BD31-4B8C-83A1-F6EECF244321}">
                <p14:modId xmlns:p14="http://schemas.microsoft.com/office/powerpoint/2010/main" val="649614824"/>
              </p:ext>
            </p:extLst>
          </p:nvPr>
        </p:nvGraphicFramePr>
        <p:xfrm>
          <a:off x="0" y="44624"/>
          <a:ext cx="9144000" cy="3706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7" name="组合 26"/>
          <p:cNvGrpSpPr/>
          <p:nvPr/>
        </p:nvGrpSpPr>
        <p:grpSpPr>
          <a:xfrm>
            <a:off x="3059832" y="5229200"/>
            <a:ext cx="4511040" cy="400142"/>
            <a:chOff x="1584959" y="2442205"/>
            <a:chExt cx="4511040" cy="400142"/>
          </a:xfrm>
        </p:grpSpPr>
        <p:sp>
          <p:nvSpPr>
            <p:cNvPr id="28" name="矩形 27"/>
            <p:cNvSpPr/>
            <p:nvPr/>
          </p:nvSpPr>
          <p:spPr>
            <a:xfrm>
              <a:off x="1584959" y="2442205"/>
              <a:ext cx="4511040" cy="4001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9" name="矩形 28"/>
            <p:cNvSpPr/>
            <p:nvPr/>
          </p:nvSpPr>
          <p:spPr>
            <a:xfrm>
              <a:off x="1584959" y="2442205"/>
              <a:ext cx="4511040" cy="4001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0005" tIns="40005" rIns="40005" bIns="40005" numCol="1" spcCol="1270" anchor="b" anchorCtr="0">
              <a:noAutofit/>
            </a:bodyPr>
            <a:lstStyle/>
            <a:p>
              <a:pPr lvl="0" algn="l" defTabSz="933450">
                <a:lnSpc>
                  <a:spcPct val="90000"/>
                </a:lnSpc>
                <a:spcBef>
                  <a:spcPct val="0"/>
                </a:spcBef>
                <a:spcAft>
                  <a:spcPct val="35000"/>
                </a:spcAft>
              </a:pPr>
              <a:endParaRPr lang="zh-CN" altLang="en-US" sz="2100" kern="1200"/>
            </a:p>
          </p:txBody>
        </p:sp>
      </p:grpSp>
      <p:graphicFrame>
        <p:nvGraphicFramePr>
          <p:cNvPr id="30" name="图示 29"/>
          <p:cNvGraphicFramePr/>
          <p:nvPr>
            <p:extLst>
              <p:ext uri="{D42A27DB-BD31-4B8C-83A1-F6EECF244321}">
                <p14:modId xmlns:p14="http://schemas.microsoft.com/office/powerpoint/2010/main" val="4289990439"/>
              </p:ext>
            </p:extLst>
          </p:nvPr>
        </p:nvGraphicFramePr>
        <p:xfrm>
          <a:off x="-36512" y="3757488"/>
          <a:ext cx="9158379"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112693082"/>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90" y="332656"/>
            <a:ext cx="9144000" cy="830997"/>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个人信息管理</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登录后</a:t>
            </a:r>
            <a:r>
              <a:rPr lang="zh-CN" altLang="en-US" sz="2400" b="1" dirty="0" smtClean="0">
                <a:latin typeface="微软雅黑" panose="020B0503020204020204" pitchFamily="34" charset="-122"/>
                <a:ea typeface="微软雅黑" panose="020B0503020204020204" pitchFamily="34" charset="-122"/>
              </a:rPr>
              <a:t>，可以对个人信息进行</a:t>
            </a:r>
            <a:r>
              <a:rPr lang="zh-CN" altLang="en-US" sz="2400" b="1" dirty="0">
                <a:latin typeface="微软雅黑" panose="020B0503020204020204" pitchFamily="34" charset="-122"/>
                <a:ea typeface="微软雅黑" panose="020B0503020204020204" pitchFamily="34" charset="-122"/>
              </a:rPr>
              <a:t>管理</a:t>
            </a:r>
            <a:r>
              <a:rPr lang="zh-CN" altLang="en-US" sz="2400" b="1" dirty="0" smtClean="0">
                <a:latin typeface="微软雅黑" panose="020B0503020204020204" pitchFamily="34" charset="-122"/>
                <a:ea typeface="微软雅黑" panose="020B0503020204020204" pitchFamily="34" charset="-122"/>
              </a:rPr>
              <a:t>，进行个人资料的补充、简历的填写等</a:t>
            </a:r>
            <a:r>
              <a:rPr lang="zh-CN" altLang="en-US" sz="2400" b="1" dirty="0">
                <a:latin typeface="微软雅黑" panose="020B0503020204020204" pitchFamily="34" charset="-122"/>
                <a:ea typeface="微软雅黑" panose="020B0503020204020204" pitchFamily="34" charset="-122"/>
              </a:rPr>
              <a:t>操作。</a:t>
            </a:r>
          </a:p>
        </p:txBody>
      </p:sp>
      <p:sp>
        <p:nvSpPr>
          <p:cNvPr id="6" name="矩形 5"/>
          <p:cNvSpPr/>
          <p:nvPr/>
        </p:nvSpPr>
        <p:spPr>
          <a:xfrm>
            <a:off x="6490" y="5307389"/>
            <a:ext cx="9144000" cy="1569660"/>
          </a:xfrm>
          <a:prstGeom prst="rect">
            <a:avLst/>
          </a:prstGeom>
        </p:spPr>
        <p:txBody>
          <a:bodyPr wrap="square">
            <a:spAutoFit/>
          </a:bodyPr>
          <a:lstStyle/>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1)</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登录展翅</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计划。</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2)</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在用户中心页面的左侧导航栏处点击</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“个人资料”版块。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3</a:t>
            </a: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选择上方 </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“个人信息”</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版块，在</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页面中进行修改</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rgbClr val="FF0000"/>
                </a:solidFill>
                <a:latin typeface="微软雅黑" panose="020B0503020204020204" pitchFamily="34" charset="-122"/>
                <a:ea typeface="微软雅黑" panose="020B0503020204020204" pitchFamily="34" charset="-122"/>
              </a:rPr>
              <a:t>请务必完整、准确填写信息，否则认证将不被通过哦！</a:t>
            </a:r>
            <a:endParaRPr lang="zh-CN" altLang="en-US" sz="2400"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432" y="1163653"/>
            <a:ext cx="8794116" cy="4136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
          <p:cNvSpPr/>
          <p:nvPr/>
        </p:nvSpPr>
        <p:spPr>
          <a:xfrm>
            <a:off x="1619672" y="4221088"/>
            <a:ext cx="1008112"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915816" y="2852936"/>
            <a:ext cx="648072"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674517"/>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3040" y="4892967"/>
            <a:ext cx="9045463" cy="1200329"/>
          </a:xfrm>
          <a:prstGeom prst="rect">
            <a:avLst/>
          </a:prstGeom>
        </p:spPr>
        <p:txBody>
          <a:bodyPr wrap="square">
            <a:spAutoFit/>
          </a:bodyPr>
          <a:lstStyle/>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选择左侧 “简历中心”</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版块</a:t>
            </a:r>
            <a:r>
              <a:rPr lang="zh-CN" altLang="en-US" sz="2400"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rPr>
              <a:t>点击上方“简历素材库”</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点击右下方“</a:t>
            </a: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添加资料”蓝色按钮即进行编辑</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填写资料并保存，依次填完“教育背景、工作经历”等上述内容</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74311"/>
            <a:ext cx="8081003"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6376" y="1007363"/>
            <a:ext cx="1152128" cy="3341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
          <p:cNvSpPr/>
          <p:nvPr/>
        </p:nvSpPr>
        <p:spPr>
          <a:xfrm>
            <a:off x="611560" y="3832025"/>
            <a:ext cx="1368152"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195736" y="2175841"/>
            <a:ext cx="792088" cy="5040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7020272" y="2607889"/>
            <a:ext cx="940861" cy="57411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080390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94" y="5407415"/>
            <a:ext cx="9082406" cy="1200329"/>
          </a:xfrm>
          <a:prstGeom prst="rect">
            <a:avLst/>
          </a:prstGeom>
        </p:spPr>
        <p:txBody>
          <a:bodyPr wrap="square">
            <a:spAutoFit/>
          </a:bodyPr>
          <a:lstStyle/>
          <a:p>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1.</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选择左侧 “简历中心”</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版块</a:t>
            </a:r>
            <a:r>
              <a:rPr lang="zh-CN" altLang="en-US" sz="2400"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rPr>
              <a:t>点击上方“创建新简历”</a:t>
            </a:r>
            <a:endParaRPr lang="en-US" altLang="zh-CN" sz="2400" b="1" dirty="0" smtClean="0">
              <a:latin typeface="微软雅黑" panose="020B0503020204020204" pitchFamily="34" charset="-122"/>
              <a:ea typeface="微软雅黑" panose="020B0503020204020204" pitchFamily="34" charset="-122"/>
            </a:endParaRPr>
          </a:p>
          <a:p>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2.</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点击输入简历名称，选取教育背景、工作经历等</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3.</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点击下方黄色按钮“保存简历”</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328" y="836716"/>
            <a:ext cx="1152128" cy="3341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54" r="5560" b="11950"/>
          <a:stretch/>
        </p:blipFill>
        <p:spPr bwMode="auto">
          <a:xfrm>
            <a:off x="448232" y="104168"/>
            <a:ext cx="6734375" cy="3519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圆角矩形 2"/>
          <p:cNvSpPr/>
          <p:nvPr/>
        </p:nvSpPr>
        <p:spPr>
          <a:xfrm>
            <a:off x="2699792" y="980727"/>
            <a:ext cx="792088" cy="37267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123729" y="1353400"/>
            <a:ext cx="432047" cy="41941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947" y="3137083"/>
            <a:ext cx="6681528" cy="2081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
          <p:cNvSpPr/>
          <p:nvPr/>
        </p:nvSpPr>
        <p:spPr>
          <a:xfrm>
            <a:off x="755576" y="2780927"/>
            <a:ext cx="1008112" cy="41704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8053769"/>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60648"/>
            <a:ext cx="8208912" cy="468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3"/>
          <p:cNvSpPr/>
          <p:nvPr/>
        </p:nvSpPr>
        <p:spPr>
          <a:xfrm>
            <a:off x="539552" y="2708920"/>
            <a:ext cx="1224136" cy="5040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37140" y="5266900"/>
            <a:ext cx="9006860" cy="830997"/>
          </a:xfrm>
          <a:prstGeom prst="rect">
            <a:avLst/>
          </a:prstGeom>
          <a:noFill/>
        </p:spPr>
        <p:txBody>
          <a:bodyPr wrap="square" rtlCol="0">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点击“双向选择”，可弹出岗位列表界面，根据需要点开“实习”或“见习”按钮，查看详细信息</a:t>
            </a: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16632"/>
            <a:ext cx="6561285" cy="4421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 5"/>
          <p:cNvSpPr/>
          <p:nvPr/>
        </p:nvSpPr>
        <p:spPr>
          <a:xfrm>
            <a:off x="6228184" y="1916832"/>
            <a:ext cx="576064" cy="5040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8902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260648"/>
            <a:ext cx="8028384" cy="5730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1519" y="6135687"/>
            <a:ext cx="8028384" cy="461665"/>
          </a:xfrm>
          <a:prstGeom prst="rect">
            <a:avLst/>
          </a:prstGeom>
          <a:noFill/>
        </p:spPr>
        <p:txBody>
          <a:bodyPr wrap="square" rtlCol="0">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点击“申请职位”选择简历投递</a:t>
            </a:r>
          </a:p>
        </p:txBody>
      </p:sp>
    </p:spTree>
    <p:extLst>
      <p:ext uri="{BB962C8B-B14F-4D97-AF65-F5344CB8AC3E}">
        <p14:creationId xmlns:p14="http://schemas.microsoft.com/office/powerpoint/2010/main" val="34303040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6697"/>
            <a:ext cx="8557476" cy="5022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95536" y="5517232"/>
            <a:ext cx="6912768" cy="461665"/>
          </a:xfrm>
          <a:prstGeom prst="rect">
            <a:avLst/>
          </a:prstGeom>
          <a:noFill/>
        </p:spPr>
        <p:txBody>
          <a:bodyPr wrap="square" rtlCol="0">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投递成功后，点击左侧“双向选择”查看岗位信息。</a:t>
            </a:r>
          </a:p>
        </p:txBody>
      </p:sp>
      <p:sp>
        <p:nvSpPr>
          <p:cNvPr id="5" name="圆角矩形 4"/>
          <p:cNvSpPr/>
          <p:nvPr/>
        </p:nvSpPr>
        <p:spPr>
          <a:xfrm>
            <a:off x="539552" y="4365104"/>
            <a:ext cx="1440160"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267744" y="1379203"/>
            <a:ext cx="6264696" cy="10081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04759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486" y="3811407"/>
            <a:ext cx="9131029" cy="2871313"/>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052736"/>
            <a:ext cx="9131029" cy="2758671"/>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971" y="1189379"/>
            <a:ext cx="9144000" cy="461665"/>
          </a:xfrm>
          <a:prstGeom prst="rect">
            <a:avLst/>
          </a:prstGeom>
        </p:spPr>
        <p:txBody>
          <a:bodyPr wrap="square">
            <a:spAutoFit/>
          </a:bodyPr>
          <a:lstStyle/>
          <a:p>
            <a:r>
              <a:rPr lang="en-US" altLang="zh-CN" sz="2400" b="1" dirty="0">
                <a:solidFill>
                  <a:srgbClr val="FF0000"/>
                </a:solidFill>
                <a:latin typeface="微软雅黑" panose="020B0503020204020204" pitchFamily="34" charset="-122"/>
                <a:ea typeface="微软雅黑" panose="020B0503020204020204" pitchFamily="34" charset="-122"/>
              </a:rPr>
              <a:t>2014</a:t>
            </a:r>
            <a:r>
              <a:rPr lang="zh-CN" altLang="en-US" sz="2400" b="1" dirty="0">
                <a:solidFill>
                  <a:srgbClr val="FF0000"/>
                </a:solidFill>
                <a:latin typeface="微软雅黑" panose="020B0503020204020204" pitchFamily="34" charset="-122"/>
                <a:ea typeface="微软雅黑" panose="020B0503020204020204" pitchFamily="34" charset="-122"/>
              </a:rPr>
              <a:t>年“展翅计划”“</a:t>
            </a:r>
            <a:r>
              <a:rPr lang="en-US" altLang="zh-CN" sz="2400" b="1" dirty="0" smtClean="0">
                <a:solidFill>
                  <a:srgbClr val="FF0000"/>
                </a:solidFill>
                <a:latin typeface="微软雅黑" panose="020B0503020204020204" pitchFamily="34" charset="-122"/>
                <a:ea typeface="微软雅黑" panose="020B0503020204020204" pitchFamily="34" charset="-122"/>
              </a:rPr>
              <a:t>1+1+N”</a:t>
            </a:r>
            <a:r>
              <a:rPr lang="zh-CN" altLang="en-US" sz="2400" b="1" dirty="0">
                <a:solidFill>
                  <a:srgbClr val="FF0000"/>
                </a:solidFill>
                <a:latin typeface="微软雅黑" panose="020B0503020204020204" pitchFamily="34" charset="-122"/>
                <a:ea typeface="微软雅黑" panose="020B0503020204020204" pitchFamily="34" charset="-122"/>
              </a:rPr>
              <a:t>模式具体指什么？</a:t>
            </a:r>
          </a:p>
        </p:txBody>
      </p:sp>
      <p:sp>
        <p:nvSpPr>
          <p:cNvPr id="6" name="矩形 5"/>
          <p:cNvSpPr/>
          <p:nvPr/>
        </p:nvSpPr>
        <p:spPr>
          <a:xfrm>
            <a:off x="-38914" y="1528527"/>
            <a:ext cx="9169944" cy="2308324"/>
          </a:xfrm>
          <a:prstGeom prst="rect">
            <a:avLst/>
          </a:prstGeom>
        </p:spPr>
        <p:txBody>
          <a:bodyPr wrap="square">
            <a:spAutoFit/>
          </a:bodyPr>
          <a:lstStyle/>
          <a:p>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建设</a:t>
            </a:r>
            <a:r>
              <a:rPr lang="zh-CN" altLang="en-US" sz="2400" b="1" dirty="0">
                <a:latin typeface="微软雅黑" panose="020B0503020204020204" pitchFamily="34" charset="-122"/>
                <a:ea typeface="微软雅黑" panose="020B0503020204020204" pitchFamily="34" charset="-122"/>
              </a:rPr>
              <a:t>并依托“一”个“展翅计划”就业创业信息化平台，构建大学生见习实习项目为“一”个标准化样版，</a:t>
            </a:r>
            <a:r>
              <a:rPr lang="zh-CN" altLang="en-US" sz="2400" b="1" dirty="0" smtClean="0">
                <a:latin typeface="微软雅黑" panose="020B0503020204020204" pitchFamily="34" charset="-122"/>
                <a:ea typeface="微软雅黑" panose="020B0503020204020204" pitchFamily="34" charset="-122"/>
              </a:rPr>
              <a:t>打造</a:t>
            </a:r>
            <a:r>
              <a:rPr lang="zh-CN" altLang="en-US" sz="2400" b="1" dirty="0">
                <a:latin typeface="微软雅黑" panose="020B0503020204020204" pitchFamily="34" charset="-122"/>
                <a:ea typeface="微软雅黑" panose="020B0503020204020204" pitchFamily="34" charset="-122"/>
              </a:rPr>
              <a:t>多</a:t>
            </a:r>
            <a:r>
              <a:rPr lang="zh-CN" altLang="en-US" sz="2400" b="1" dirty="0" smtClean="0">
                <a:latin typeface="微软雅黑" panose="020B0503020204020204" pitchFamily="34" charset="-122"/>
                <a:ea typeface="微软雅黑" panose="020B0503020204020204" pitchFamily="34" charset="-122"/>
              </a:rPr>
              <a:t>项</a:t>
            </a:r>
            <a:r>
              <a:rPr lang="zh-CN" altLang="en-US" sz="2400" b="1" dirty="0">
                <a:latin typeface="微软雅黑" panose="020B0503020204020204" pitchFamily="34" charset="-122"/>
                <a:ea typeface="微软雅黑" panose="020B0503020204020204" pitchFamily="34" charset="-122"/>
              </a:rPr>
              <a:t>品牌活动（粤港大学生职场交流项目、大学生实习村官项目、大学生总经理助理项目、优秀大学生返粤实习项目、大学生走进省直单位实习项目、大学生创业实习体验</a:t>
            </a:r>
            <a:r>
              <a:rPr lang="zh-CN" altLang="en-US" sz="2400" b="1" dirty="0" smtClean="0">
                <a:latin typeface="微软雅黑" panose="020B0503020204020204" pitchFamily="34" charset="-122"/>
                <a:ea typeface="微软雅黑" panose="020B0503020204020204" pitchFamily="34" charset="-122"/>
              </a:rPr>
              <a:t>项目等）</a:t>
            </a:r>
            <a:r>
              <a:rPr lang="zh-CN" altLang="en-US" sz="2400" b="1" dirty="0">
                <a:latin typeface="微软雅黑" panose="020B0503020204020204" pitchFamily="34" charset="-122"/>
                <a:ea typeface="微软雅黑" panose="020B0503020204020204" pitchFamily="34" charset="-122"/>
              </a:rPr>
              <a:t>。</a:t>
            </a:r>
          </a:p>
        </p:txBody>
      </p:sp>
      <p:cxnSp>
        <p:nvCxnSpPr>
          <p:cNvPr id="9" name="直接连接符 8"/>
          <p:cNvCxnSpPr/>
          <p:nvPr/>
        </p:nvCxnSpPr>
        <p:spPr>
          <a:xfrm>
            <a:off x="-12971" y="3811407"/>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518" y="4005064"/>
            <a:ext cx="9131029" cy="2677656"/>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岗前培训包括哪些？</a:t>
            </a:r>
          </a:p>
          <a:p>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岗</a:t>
            </a:r>
            <a:r>
              <a:rPr lang="zh-CN" altLang="en-US" sz="2400" b="1" dirty="0">
                <a:latin typeface="微软雅黑" panose="020B0503020204020204" pitchFamily="34" charset="-122"/>
                <a:ea typeface="微软雅黑" panose="020B0503020204020204" pitchFamily="34" charset="-122"/>
              </a:rPr>
              <a:t>前培训分三期开展：第一期由学校团学组织结合学校教学大纲、第二课堂开展的实际情况做好学生实习见习培训、以及岗前动员；第二期由地市团委开展实习见习生与用人单位的见面会，进行基本职场培训，以及本地情况介绍；第三期由用人单位对录用学生开展岗前技能培训。</a:t>
            </a:r>
          </a:p>
        </p:txBody>
      </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74650"/>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486" y="2933609"/>
            <a:ext cx="9131029" cy="3807759"/>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052737"/>
            <a:ext cx="9131029" cy="1872208"/>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914" y="1277909"/>
            <a:ext cx="9169944" cy="1569660"/>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谁来担负上岗期间的保险费用</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上岗期间保险费用免费。在签订四方协议并到岗后，网站平台将自动为上岗学生提供一份由中国人保财险公司提供的人身意外险。</a:t>
            </a:r>
          </a:p>
        </p:txBody>
      </p:sp>
      <p:cxnSp>
        <p:nvCxnSpPr>
          <p:cNvPr id="9" name="直接连接符 8"/>
          <p:cNvCxnSpPr/>
          <p:nvPr/>
        </p:nvCxnSpPr>
        <p:spPr>
          <a:xfrm>
            <a:off x="-28489" y="2933609"/>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518" y="3228349"/>
            <a:ext cx="9131029" cy="3785652"/>
          </a:xfrm>
          <a:prstGeom prst="rect">
            <a:avLst/>
          </a:prstGeom>
        </p:spPr>
        <p:txBody>
          <a:bodyPr wrap="square">
            <a:spAutoFit/>
          </a:bodyPr>
          <a:lstStyle/>
          <a:p>
            <a:r>
              <a:rPr lang="zh-CN" altLang="zh-CN" sz="2400" b="1" dirty="0">
                <a:solidFill>
                  <a:srgbClr val="FF0000"/>
                </a:solidFill>
                <a:latin typeface="微软雅黑" panose="020B0503020204020204" pitchFamily="34" charset="-122"/>
                <a:ea typeface="微软雅黑" panose="020B0503020204020204" pitchFamily="34" charset="-122"/>
              </a:rPr>
              <a:t>什么是双向选择和公益配岗</a:t>
            </a:r>
            <a:r>
              <a:rPr lang="zh-CN" altLang="zh-CN"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zh-CN" sz="2400" b="1" dirty="0">
              <a:solidFill>
                <a:srgbClr val="FF0000"/>
              </a:solidFill>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双向选择是用人单位与应征学生的对接，可以进行笔试面试，确认人选，双方在平台上签约，报当地团委和高校团委确认备案，形成四方协议</a:t>
            </a:r>
            <a:r>
              <a:rPr lang="zh-CN" altLang="zh-CN"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endParaRPr lang="zh-CN" altLang="zh-CN" sz="2400" b="1" dirty="0">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公益配岗是在所有双向选择完成后，系统将公布所有未对接岗位及用人单位给出的公益岗位，学生可以根据岗位需求选择三个岗位，系统在指定时间内进行随机配岗。</a:t>
            </a:r>
          </a:p>
          <a:p>
            <a:r>
              <a:rPr lang="en-US" altLang="zh-CN" sz="2400" b="1" dirty="0">
                <a:latin typeface="微软雅黑" panose="020B0503020204020204" pitchFamily="34" charset="-122"/>
                <a:ea typeface="微软雅黑" panose="020B0503020204020204" pitchFamily="34" charset="-122"/>
              </a:rPr>
              <a:t> </a:t>
            </a:r>
            <a:endParaRPr lang="zh-CN" altLang="zh-CN" sz="24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2973428"/>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052736"/>
            <a:ext cx="9131029" cy="2736303"/>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914" y="1052736"/>
            <a:ext cx="9169944" cy="2677656"/>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如何创建下级团组织</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zh-CN" altLang="en-US" sz="2400" b="1" dirty="0">
              <a:solidFill>
                <a:srgbClr val="FF0000"/>
              </a:solidFill>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r>
              <a:rPr lang="en-US" altLang="zh-CN" sz="2400" b="1" dirty="0" smtClean="0">
                <a:latin typeface="微软雅黑" panose="020B0503020204020204" pitchFamily="34" charset="-122"/>
                <a:ea typeface="微软雅黑" panose="020B0503020204020204" pitchFamily="34" charset="-122"/>
              </a:rPr>
              <a:t>1</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在用户中心页面的左侧导航栏处点击“团组织管理”版块；</a:t>
            </a:r>
          </a:p>
          <a:p>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在该页面右侧的管理操作列中点击“创建下级”；</a:t>
            </a:r>
          </a:p>
          <a:p>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在页面右侧的信息栏中逐项录入组织名称、用户名（为字符串，用于被创建单位登录时的账号使用）、密码、二次密码及邮箱地址（工作邮箱），点击下方黄色按钮即可添加成功。</a:t>
            </a:r>
          </a:p>
        </p:txBody>
      </p:sp>
      <p:grpSp>
        <p:nvGrpSpPr>
          <p:cNvPr id="3" name="组合 2"/>
          <p:cNvGrpSpPr/>
          <p:nvPr/>
        </p:nvGrpSpPr>
        <p:grpSpPr>
          <a:xfrm>
            <a:off x="-6486" y="3789039"/>
            <a:ext cx="9150486" cy="2952329"/>
            <a:chOff x="-6486" y="4077072"/>
            <a:chExt cx="9150486" cy="2664296"/>
          </a:xfrm>
        </p:grpSpPr>
        <p:sp>
          <p:nvSpPr>
            <p:cNvPr id="19" name="矩形 18"/>
            <p:cNvSpPr/>
            <p:nvPr/>
          </p:nvSpPr>
          <p:spPr>
            <a:xfrm>
              <a:off x="-6486" y="4077072"/>
              <a:ext cx="9131029" cy="2664296"/>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0" y="4077072"/>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0830" y="3926375"/>
            <a:ext cx="9143999" cy="2677656"/>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用人单位如何发布岗位</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用人单位可以在展翅计划中发布岗位或对已发布的岗位信息进行维护，从而提高简历投递量。</a:t>
            </a:r>
          </a:p>
          <a:p>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、登录展翅计划，并点击左侧菜单栏“职位管理”版块；</a:t>
            </a:r>
          </a:p>
          <a:p>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、点击“发布新职位”，填写相关信息；</a:t>
            </a:r>
          </a:p>
          <a:p>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、点击发布。</a:t>
            </a:r>
          </a:p>
        </p:txBody>
      </p:sp>
    </p:spTree>
    <p:extLst>
      <p:ext uri="{BB962C8B-B14F-4D97-AF65-F5344CB8AC3E}">
        <p14:creationId xmlns:p14="http://schemas.microsoft.com/office/powerpoint/2010/main" val="2974458474"/>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052736"/>
            <a:ext cx="9131029" cy="4824536"/>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966" y="1303432"/>
            <a:ext cx="9169944" cy="4524315"/>
          </a:xfrm>
          <a:prstGeom prst="rect">
            <a:avLst/>
          </a:prstGeom>
        </p:spPr>
        <p:txBody>
          <a:bodyPr wrap="square">
            <a:spAutoFit/>
          </a:bodyPr>
          <a:lstStyle/>
          <a:p>
            <a:r>
              <a:rPr lang="zh-CN" altLang="zh-CN" sz="2400" b="1" dirty="0">
                <a:solidFill>
                  <a:srgbClr val="FF0000"/>
                </a:solidFill>
                <a:latin typeface="微软雅黑" panose="020B0503020204020204" pitchFamily="34" charset="-122"/>
                <a:ea typeface="微软雅黑" panose="020B0503020204020204" pitchFamily="34" charset="-122"/>
              </a:rPr>
              <a:t>团组织如何进行用人单位管理？</a:t>
            </a:r>
          </a:p>
          <a:p>
            <a:endParaRPr lang="en-US" altLang="zh-CN" sz="2400" b="1" dirty="0" smtClean="0">
              <a:latin typeface="微软雅黑" panose="020B0503020204020204" pitchFamily="34" charset="-122"/>
              <a:ea typeface="微软雅黑" panose="020B0503020204020204" pitchFamily="34" charset="-122"/>
            </a:endParaRPr>
          </a:p>
          <a:p>
            <a:r>
              <a:rPr lang="zh-CN" altLang="zh-CN" sz="2400" b="1" dirty="0" smtClean="0">
                <a:latin typeface="微软雅黑" panose="020B0503020204020204" pitchFamily="34" charset="-122"/>
                <a:ea typeface="微软雅黑" panose="020B0503020204020204" pitchFamily="34" charset="-122"/>
              </a:rPr>
              <a:t>登录</a:t>
            </a:r>
            <a:r>
              <a:rPr lang="zh-CN" altLang="zh-CN" sz="2400" b="1" dirty="0">
                <a:latin typeface="微软雅黑" panose="020B0503020204020204" pitchFamily="34" charset="-122"/>
                <a:ea typeface="微软雅黑" panose="020B0503020204020204" pitchFamily="34" charset="-122"/>
              </a:rPr>
              <a:t>后，团组织可以对所属辖区内的用人单位账户进行管理，对其进行创建、认证、停用</a:t>
            </a:r>
            <a:r>
              <a:rPr lang="en-US" altLang="zh-CN" sz="2400" b="1" dirty="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启用、删除等操作。</a:t>
            </a:r>
          </a:p>
          <a:p>
            <a:r>
              <a:rPr lang="en-US" altLang="zh-CN" sz="2400" b="1" dirty="0">
                <a:latin typeface="微软雅黑" panose="020B0503020204020204" pitchFamily="34" charset="-122"/>
                <a:ea typeface="微软雅黑" panose="020B0503020204020204" pitchFamily="34" charset="-122"/>
              </a:rPr>
              <a:t>1)</a:t>
            </a:r>
            <a:r>
              <a:rPr lang="zh-CN" altLang="zh-CN" sz="2400" b="1" dirty="0">
                <a:latin typeface="微软雅黑" panose="020B0503020204020204" pitchFamily="34" charset="-122"/>
                <a:ea typeface="微软雅黑" panose="020B0503020204020204" pitchFamily="34" charset="-122"/>
              </a:rPr>
              <a:t>登录展翅计划；</a:t>
            </a:r>
          </a:p>
          <a:p>
            <a:r>
              <a:rPr lang="en-US" altLang="zh-CN" sz="2400" b="1" dirty="0">
                <a:latin typeface="微软雅黑" panose="020B0503020204020204" pitchFamily="34" charset="-122"/>
                <a:ea typeface="微软雅黑" panose="020B0503020204020204" pitchFamily="34" charset="-122"/>
              </a:rPr>
              <a:t>2)</a:t>
            </a:r>
            <a:r>
              <a:rPr lang="zh-CN" altLang="zh-CN" sz="2400" b="1" dirty="0">
                <a:latin typeface="微软雅黑" panose="020B0503020204020204" pitchFamily="34" charset="-122"/>
                <a:ea typeface="微软雅黑" panose="020B0503020204020204" pitchFamily="34" charset="-122"/>
              </a:rPr>
              <a:t>在用户中心页面的左侧导航栏处点击“用人单位管理”版块；</a:t>
            </a:r>
          </a:p>
          <a:p>
            <a:r>
              <a:rPr lang="en-US" altLang="zh-CN" sz="2400" b="1" dirty="0">
                <a:latin typeface="微软雅黑" panose="020B0503020204020204" pitchFamily="34" charset="-122"/>
                <a:ea typeface="微软雅黑" panose="020B0503020204020204" pitchFamily="34" charset="-122"/>
              </a:rPr>
              <a:t>3)</a:t>
            </a:r>
            <a:r>
              <a:rPr lang="zh-CN" altLang="zh-CN" sz="2400" b="1" dirty="0">
                <a:latin typeface="微软雅黑" panose="020B0503020204020204" pitchFamily="34" charset="-122"/>
                <a:ea typeface="微软雅黑" panose="020B0503020204020204" pitchFamily="34" charset="-122"/>
              </a:rPr>
              <a:t>选择上方 “用人单位管理”版块，在页面的“操作”栏中，点击“详情”按钮可查看用人单位详情。当用人单位出现违规甚至非法的招聘行为时，点击“停用”按钮可禁用该用人单位的权限功能，当被停用的用人单位的行为符合法律和相关规定时，点击“启用”按钮可恢复该用人单位的权限功能。点击“编辑资料”可跳转到修改用人单位资料的页面。</a:t>
            </a:r>
          </a:p>
        </p:txBody>
      </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575201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6281" y="2895019"/>
            <a:ext cx="6340197" cy="707886"/>
          </a:xfrm>
          <a:prstGeom prst="rect">
            <a:avLst/>
          </a:prstGeom>
        </p:spPr>
        <p:txBody>
          <a:bodyPr wrap="none">
            <a:spAutoFit/>
          </a:bodyPr>
          <a:lstStyle/>
          <a:p>
            <a:r>
              <a:rPr lang="zh-CN" altLang="en-US" sz="4000" b="1" dirty="0" smtClean="0">
                <a:solidFill>
                  <a:srgbClr val="FF0000"/>
                </a:solidFill>
                <a:latin typeface="微软雅黑" panose="020B0503020204020204" pitchFamily="34" charset="-122"/>
                <a:ea typeface="微软雅黑" panose="020B0503020204020204" pitchFamily="34" charset="-122"/>
              </a:rPr>
              <a:t>如果您是院系团组织用户：</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r="13432"/>
          <a:stretch/>
        </p:blipFill>
        <p:spPr>
          <a:xfrm>
            <a:off x="6736477" y="2492896"/>
            <a:ext cx="1728193" cy="1635241"/>
          </a:xfrm>
          <a:prstGeom prst="rect">
            <a:avLst/>
          </a:prstGeom>
        </p:spPr>
      </p:pic>
    </p:spTree>
    <p:extLst>
      <p:ext uri="{BB962C8B-B14F-4D97-AF65-F5344CB8AC3E}">
        <p14:creationId xmlns:p14="http://schemas.microsoft.com/office/powerpoint/2010/main" val="8646154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052736"/>
            <a:ext cx="9131029" cy="2304257"/>
          </a:xfrm>
          <a:prstGeom prst="rect">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914" y="1268760"/>
            <a:ext cx="9169944" cy="1569660"/>
          </a:xfrm>
          <a:prstGeom prst="rect">
            <a:avLst/>
          </a:prstGeom>
        </p:spPr>
        <p:txBody>
          <a:bodyPr wrap="square">
            <a:spAutoFit/>
          </a:bodyPr>
          <a:lstStyle/>
          <a:p>
            <a:r>
              <a:rPr lang="zh-CN" altLang="zh-CN" sz="2400" b="1" dirty="0">
                <a:solidFill>
                  <a:srgbClr val="FF0000"/>
                </a:solidFill>
                <a:latin typeface="微软雅黑" panose="020B0503020204020204" pitchFamily="34" charset="-122"/>
                <a:ea typeface="微软雅黑" panose="020B0503020204020204" pitchFamily="34" charset="-122"/>
              </a:rPr>
              <a:t>如何获取用人单位帐号密码</a:t>
            </a:r>
            <a:r>
              <a:rPr lang="zh-CN" altLang="zh-CN"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zh-CN" sz="2400" b="1" dirty="0">
              <a:solidFill>
                <a:srgbClr val="FF0000"/>
              </a:solidFill>
              <a:latin typeface="微软雅黑" panose="020B0503020204020204" pitchFamily="34" charset="-122"/>
              <a:ea typeface="微软雅黑" panose="020B0503020204020204" pitchFamily="34" charset="-122"/>
            </a:endParaRPr>
          </a:p>
          <a:p>
            <a:r>
              <a:rPr lang="zh-CN" altLang="zh-CN" sz="2400" b="1" dirty="0">
                <a:latin typeface="微软雅黑" panose="020B0503020204020204" pitchFamily="34" charset="-122"/>
                <a:ea typeface="微软雅黑" panose="020B0503020204020204" pitchFamily="34" charset="-122"/>
              </a:rPr>
              <a:t>一种是通过团组织创建获取用人单位账户密码；另一种是用人单位通过用人单位类别注册，获取</a:t>
            </a:r>
          </a:p>
        </p:txBody>
      </p:sp>
      <p:grpSp>
        <p:nvGrpSpPr>
          <p:cNvPr id="3" name="组合 2"/>
          <p:cNvGrpSpPr/>
          <p:nvPr/>
        </p:nvGrpSpPr>
        <p:grpSpPr>
          <a:xfrm>
            <a:off x="-6486" y="3356993"/>
            <a:ext cx="9150486" cy="3384376"/>
            <a:chOff x="-6486" y="4077072"/>
            <a:chExt cx="9150486" cy="2664296"/>
          </a:xfrm>
        </p:grpSpPr>
        <p:sp>
          <p:nvSpPr>
            <p:cNvPr id="19" name="矩形 18"/>
            <p:cNvSpPr/>
            <p:nvPr/>
          </p:nvSpPr>
          <p:spPr>
            <a:xfrm>
              <a:off x="-6486" y="4077072"/>
              <a:ext cx="9131029" cy="2664296"/>
            </a:xfrm>
            <a:prstGeom prst="rect">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0" y="4077072"/>
              <a:ext cx="9144000" cy="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2401881" y="194706"/>
            <a:ext cx="4288353" cy="584775"/>
            <a:chOff x="2427823" y="194706"/>
            <a:chExt cx="4288353" cy="584775"/>
          </a:xfrm>
        </p:grpSpPr>
        <p:sp>
          <p:nvSpPr>
            <p:cNvPr id="4" name="矩形 3"/>
            <p:cNvSpPr/>
            <p:nvPr/>
          </p:nvSpPr>
          <p:spPr>
            <a:xfrm>
              <a:off x="2427823" y="194706"/>
              <a:ext cx="4288353" cy="584775"/>
            </a:xfrm>
            <a:prstGeom prst="rect">
              <a:avLst/>
            </a:prstGeom>
          </p:spPr>
          <p:txBody>
            <a:bodyPr wrap="none">
              <a:spAutoFit/>
            </a:bodyPr>
            <a:lstStyle/>
            <a:p>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“展翅计划”常见问答</a:t>
              </a:r>
            </a:p>
          </p:txBody>
        </p:sp>
        <p:cxnSp>
          <p:nvCxnSpPr>
            <p:cNvPr id="14" name="直接连接符 13"/>
            <p:cNvCxnSpPr/>
            <p:nvPr/>
          </p:nvCxnSpPr>
          <p:spPr>
            <a:xfrm>
              <a:off x="2771800" y="779481"/>
              <a:ext cx="3944376" cy="0"/>
            </a:xfrm>
            <a:prstGeom prst="line">
              <a:avLst/>
            </a:prstGeom>
            <a:ln w="66675" cmpd="dbl">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2659" y="3525687"/>
            <a:ext cx="9143999" cy="3046988"/>
          </a:xfrm>
          <a:prstGeom prst="rect">
            <a:avLst/>
          </a:prstGeom>
        </p:spPr>
        <p:txBody>
          <a:bodyPr wrap="square">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个人如何进行注册</a:t>
            </a:r>
            <a:r>
              <a:rPr lang="zh-CN" altLang="en-US" sz="2400" b="1" dirty="0" smtClean="0">
                <a:solidFill>
                  <a:srgbClr val="FF0000"/>
                </a:solidFill>
                <a:latin typeface="微软雅黑" panose="020B0503020204020204" pitchFamily="34" charset="-122"/>
                <a:ea typeface="微软雅黑" panose="020B0503020204020204" pitchFamily="34" charset="-122"/>
              </a:rPr>
              <a:t>？</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endParaRPr lang="zh-CN" altLang="en-US" sz="2400" b="1" dirty="0">
              <a:solidFill>
                <a:srgbClr val="FF0000"/>
              </a:solidFill>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、打开</a:t>
            </a:r>
            <a:r>
              <a:rPr lang="en-US" altLang="zh-CN" sz="2400" b="1" dirty="0">
                <a:latin typeface="微软雅黑" panose="020B0503020204020204" pitchFamily="34" charset="-122"/>
                <a:ea typeface="微软雅黑" panose="020B0503020204020204" pitchFamily="34" charset="-122"/>
              </a:rPr>
              <a:t>http://www.zcplan.cn</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、点击导航栏“注册”按钮；</a:t>
            </a:r>
          </a:p>
          <a:p>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、在弹出页面中选择“学生注册”；</a:t>
            </a:r>
          </a:p>
          <a:p>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、填写好相关资料，并点击提交。</a:t>
            </a:r>
          </a:p>
          <a:p>
            <a:r>
              <a:rPr lang="zh-CN" altLang="en-US" sz="2400" b="1" dirty="0">
                <a:solidFill>
                  <a:srgbClr val="FF0000"/>
                </a:solidFill>
                <a:latin typeface="微软雅黑" panose="020B0503020204020204" pitchFamily="34" charset="-122"/>
                <a:ea typeface="微软雅黑" panose="020B0503020204020204" pitchFamily="34" charset="-122"/>
              </a:rPr>
              <a:t>*在登录展翅计划之后，个人可以通过填写学号或身份证号码进行个人认证 。</a:t>
            </a:r>
          </a:p>
        </p:txBody>
      </p:sp>
    </p:spTree>
    <p:extLst>
      <p:ext uri="{BB962C8B-B14F-4D97-AF65-F5344CB8AC3E}">
        <p14:creationId xmlns:p14="http://schemas.microsoft.com/office/powerpoint/2010/main" val="4113871499"/>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ure\Downloads\展翅计划logo-正稿.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 y="-747464"/>
            <a:ext cx="4230641" cy="317298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548284" y="1556792"/>
            <a:ext cx="6390456" cy="3108543"/>
          </a:xfrm>
          <a:prstGeom prst="rect">
            <a:avLst/>
          </a:prstGeom>
        </p:spPr>
        <p:txBody>
          <a:bodyPr wrap="square">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近期重要工作节点</a:t>
            </a:r>
            <a:r>
              <a:rPr lang="zh-CN" altLang="en-US" sz="2800" b="1" dirty="0" smtClean="0">
                <a:solidFill>
                  <a:srgbClr val="FF0000"/>
                </a:solidFill>
                <a:latin typeface="微软雅黑" panose="020B0503020204020204" pitchFamily="34" charset="-122"/>
                <a:ea typeface="微软雅黑" panose="020B0503020204020204" pitchFamily="34" charset="-122"/>
              </a:rPr>
              <a:t>提醒（团省委节点）：</a:t>
            </a:r>
            <a:endParaRPr lang="zh-CN" altLang="en-US" sz="2800" b="1" dirty="0">
              <a:solidFill>
                <a:srgbClr val="FF0000"/>
              </a:solidFill>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岗位上线（</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月上旬至</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月下旬）</a:t>
            </a:r>
          </a:p>
          <a:p>
            <a:r>
              <a:rPr lang="zh-CN" altLang="en-US" sz="2800" dirty="0">
                <a:latin typeface="微软雅黑" panose="020B0503020204020204" pitchFamily="34" charset="-122"/>
                <a:ea typeface="微软雅黑" panose="020B0503020204020204" pitchFamily="34" charset="-122"/>
              </a:rPr>
              <a:t>学生注册（</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月中旬）</a:t>
            </a:r>
          </a:p>
          <a:p>
            <a:r>
              <a:rPr lang="zh-CN" altLang="en-US" sz="2800" dirty="0">
                <a:latin typeface="微软雅黑" panose="020B0503020204020204" pitchFamily="34" charset="-122"/>
                <a:ea typeface="微软雅黑" panose="020B0503020204020204" pitchFamily="34" charset="-122"/>
              </a:rPr>
              <a:t>岗位申请（</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月中旬至</a:t>
            </a:r>
            <a:r>
              <a:rPr lang="en-US" altLang="zh-CN" sz="2800" dirty="0">
                <a:latin typeface="微软雅黑" panose="020B0503020204020204" pitchFamily="34" charset="-122"/>
                <a:ea typeface="微软雅黑" panose="020B0503020204020204" pitchFamily="34" charset="-122"/>
              </a:rPr>
              <a:t>6</a:t>
            </a:r>
            <a:r>
              <a:rPr lang="zh-CN" altLang="en-US" sz="2800" dirty="0">
                <a:latin typeface="微软雅黑" panose="020B0503020204020204" pitchFamily="34" charset="-122"/>
                <a:ea typeface="微软雅黑" panose="020B0503020204020204" pitchFamily="34" charset="-122"/>
              </a:rPr>
              <a:t>月中旬）</a:t>
            </a:r>
          </a:p>
          <a:p>
            <a:r>
              <a:rPr lang="zh-CN" altLang="en-US" sz="2800" dirty="0">
                <a:latin typeface="微软雅黑" panose="020B0503020204020204" pitchFamily="34" charset="-122"/>
                <a:ea typeface="微软雅黑" panose="020B0503020204020204" pitchFamily="34" charset="-122"/>
              </a:rPr>
              <a:t>双向选择（</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月下旬至</a:t>
            </a:r>
            <a:r>
              <a:rPr lang="en-US" altLang="zh-CN" sz="2800" dirty="0">
                <a:latin typeface="微软雅黑" panose="020B0503020204020204" pitchFamily="34" charset="-122"/>
                <a:ea typeface="微软雅黑" panose="020B0503020204020204" pitchFamily="34" charset="-122"/>
              </a:rPr>
              <a:t>6</a:t>
            </a:r>
            <a:r>
              <a:rPr lang="zh-CN" altLang="en-US" sz="2800" dirty="0">
                <a:latin typeface="微软雅黑" panose="020B0503020204020204" pitchFamily="34" charset="-122"/>
                <a:ea typeface="微软雅黑" panose="020B0503020204020204" pitchFamily="34" charset="-122"/>
              </a:rPr>
              <a:t>月中旬）</a:t>
            </a:r>
          </a:p>
          <a:p>
            <a:r>
              <a:rPr lang="zh-CN" altLang="en-US" sz="2800" dirty="0">
                <a:latin typeface="微软雅黑" panose="020B0503020204020204" pitchFamily="34" charset="-122"/>
                <a:ea typeface="微软雅黑" panose="020B0503020204020204" pitchFamily="34" charset="-122"/>
              </a:rPr>
              <a:t>公益配岗（</a:t>
            </a:r>
            <a:r>
              <a:rPr lang="en-US" altLang="zh-CN" sz="2800" dirty="0">
                <a:latin typeface="微软雅黑" panose="020B0503020204020204" pitchFamily="34" charset="-122"/>
                <a:ea typeface="微软雅黑" panose="020B0503020204020204" pitchFamily="34" charset="-122"/>
              </a:rPr>
              <a:t>6</a:t>
            </a:r>
            <a:r>
              <a:rPr lang="zh-CN" altLang="en-US" sz="2800" dirty="0">
                <a:latin typeface="微软雅黑" panose="020B0503020204020204" pitchFamily="34" charset="-122"/>
                <a:ea typeface="微软雅黑" panose="020B0503020204020204" pitchFamily="34" charset="-122"/>
              </a:rPr>
              <a:t>月下旬）</a:t>
            </a:r>
          </a:p>
          <a:p>
            <a:endParaRPr lang="zh-CN" altLang="en-US" sz="2800"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059319"/>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pic>
        <p:nvPicPr>
          <p:cNvPr id="1026" name="Picture 2" descr="C:\Users\lure\Downloads\展翅计划logo-正稿.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81" y="-747464"/>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092669" y="4509119"/>
            <a:ext cx="3262432" cy="830997"/>
          </a:xfrm>
          <a:prstGeom prst="rect">
            <a:avLst/>
          </a:prstGeom>
        </p:spPr>
        <p:txBody>
          <a:bodyPr wrap="none">
            <a:spAutoFit/>
          </a:bodyPr>
          <a:lstStyle/>
          <a:p>
            <a:r>
              <a:rPr lang="zh-CN" altLang="en-US" sz="4800" b="1" dirty="0" smtClean="0">
                <a:solidFill>
                  <a:schemeClr val="tx2">
                    <a:lumMod val="50000"/>
                  </a:schemeClr>
                </a:solidFill>
                <a:latin typeface="微软雅黑" panose="020B0503020204020204" pitchFamily="34" charset="-122"/>
                <a:ea typeface="微软雅黑" panose="020B0503020204020204" pitchFamily="34" charset="-122"/>
              </a:rPr>
              <a:t>谢谢观看！</a:t>
            </a:r>
            <a:endParaRPr lang="zh-CN" altLang="en-US" sz="48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0320680"/>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134672" cy="1470025"/>
          </a:xfrm>
        </p:spPr>
        <p:txBody>
          <a:bodyPr>
            <a:noAutofit/>
          </a:bodyPr>
          <a:lstStyle/>
          <a:p>
            <a:r>
              <a:rPr lang="zh-CN" altLang="en-US" sz="4800" dirty="0" smtClean="0">
                <a:latin typeface="微软雅黑" panose="020B0503020204020204" pitchFamily="34" charset="-122"/>
                <a:ea typeface="微软雅黑" panose="020B0503020204020204" pitchFamily="34" charset="-122"/>
              </a:rPr>
              <a:t>例子：</a:t>
            </a:r>
            <a:r>
              <a:rPr lang="en-US" altLang="zh-CN" sz="4800" dirty="0" smtClean="0">
                <a:latin typeface="微软雅黑" panose="020B0503020204020204" pitchFamily="34" charset="-122"/>
                <a:ea typeface="微软雅黑" panose="020B0503020204020204" pitchFamily="34" charset="-122"/>
              </a:rPr>
              <a:t/>
            </a:r>
            <a:br>
              <a:rPr lang="en-US" altLang="zh-CN" sz="4800" dirty="0" smtClean="0">
                <a:latin typeface="微软雅黑" panose="020B0503020204020204" pitchFamily="34" charset="-122"/>
                <a:ea typeface="微软雅黑" panose="020B0503020204020204" pitchFamily="34" charset="-122"/>
              </a:rPr>
            </a:br>
            <a:r>
              <a:rPr lang="zh-CN" altLang="en-US" sz="4800" dirty="0" smtClean="0">
                <a:latin typeface="微软雅黑" panose="020B0503020204020204" pitchFamily="34" charset="-122"/>
                <a:ea typeface="微软雅黑" panose="020B0503020204020204" pitchFamily="34" charset="-122"/>
              </a:rPr>
              <a:t>账号：中文系</a:t>
            </a:r>
            <a:r>
              <a:rPr lang="en-US" altLang="zh-CN" sz="4800" dirty="0" smtClean="0">
                <a:latin typeface="微软雅黑" panose="020B0503020204020204" pitchFamily="34" charset="-122"/>
                <a:ea typeface="微软雅黑" panose="020B0503020204020204" pitchFamily="34" charset="-122"/>
              </a:rPr>
              <a:t/>
            </a:r>
            <a:br>
              <a:rPr lang="en-US" altLang="zh-CN" sz="4800" dirty="0" smtClean="0">
                <a:latin typeface="微软雅黑" panose="020B0503020204020204" pitchFamily="34" charset="-122"/>
                <a:ea typeface="微软雅黑" panose="020B0503020204020204" pitchFamily="34" charset="-122"/>
              </a:rPr>
            </a:br>
            <a:r>
              <a:rPr lang="zh-CN" altLang="en-US" sz="4800" dirty="0" smtClean="0">
                <a:latin typeface="微软雅黑" panose="020B0503020204020204" pitchFamily="34" charset="-122"/>
                <a:ea typeface="微软雅黑" panose="020B0503020204020204" pitchFamily="34" charset="-122"/>
              </a:rPr>
              <a:t>密码：</a:t>
            </a:r>
            <a:r>
              <a:rPr lang="en-US" altLang="zh-CN" sz="4800" dirty="0" err="1" smtClean="0">
                <a:latin typeface="微软雅黑" panose="020B0503020204020204" pitchFamily="34" charset="-122"/>
                <a:ea typeface="微软雅黑" panose="020B0503020204020204" pitchFamily="34" charset="-122"/>
              </a:rPr>
              <a:t>zwx</a:t>
            </a:r>
            <a:r>
              <a:rPr lang="zh-CN" altLang="en-US" sz="4800" dirty="0" smtClean="0">
                <a:latin typeface="微软雅黑" panose="020B0503020204020204" pitchFamily="34" charset="-122"/>
                <a:ea typeface="微软雅黑" panose="020B0503020204020204" pitchFamily="34" charset="-122"/>
              </a:rPr>
              <a:t>（拼音首字母小写）</a:t>
            </a:r>
            <a:r>
              <a:rPr lang="en-US" altLang="zh-CN" sz="4800" dirty="0" smtClean="0">
                <a:latin typeface="微软雅黑" panose="020B0503020204020204" pitchFamily="34" charset="-122"/>
                <a:ea typeface="微软雅黑" panose="020B0503020204020204" pitchFamily="34" charset="-122"/>
              </a:rPr>
              <a:t/>
            </a:r>
            <a:br>
              <a:rPr lang="en-US" altLang="zh-CN" sz="4800" dirty="0" smtClean="0">
                <a:latin typeface="微软雅黑" panose="020B0503020204020204" pitchFamily="34" charset="-122"/>
                <a:ea typeface="微软雅黑" panose="020B0503020204020204" pitchFamily="34" charset="-122"/>
              </a:rPr>
            </a:br>
            <a:r>
              <a:rPr lang="zh-CN" altLang="en-US" sz="4800" dirty="0" smtClean="0">
                <a:latin typeface="微软雅黑" panose="020B0503020204020204" pitchFamily="34" charset="-122"/>
                <a:ea typeface="微软雅黑" panose="020B0503020204020204" pitchFamily="34" charset="-122"/>
              </a:rPr>
              <a:t>希望第一次登陆就修改密码</a:t>
            </a:r>
            <a:r>
              <a:rPr lang="en-US" altLang="zh-CN" sz="4800" dirty="0" smtClean="0">
                <a:latin typeface="微软雅黑" panose="020B0503020204020204" pitchFamily="34" charset="-122"/>
                <a:ea typeface="微软雅黑" panose="020B0503020204020204" pitchFamily="34" charset="-122"/>
              </a:rPr>
              <a:t/>
            </a:r>
            <a:br>
              <a:rPr lang="en-US" altLang="zh-CN" sz="4800" dirty="0" smtClean="0">
                <a:latin typeface="微软雅黑" panose="020B0503020204020204" pitchFamily="34" charset="-122"/>
                <a:ea typeface="微软雅黑" panose="020B0503020204020204" pitchFamily="34" charset="-122"/>
              </a:rPr>
            </a:b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85945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8757"/>
            <a:ext cx="9144000" cy="6525344"/>
          </a:xfrm>
        </p:spPr>
        <p:txBody>
          <a:bodyPr>
            <a:noAutofit/>
          </a:bodyPr>
          <a:lstStyle/>
          <a:p>
            <a:r>
              <a:rPr lang="en-US" altLang="zh-CN" sz="4000" dirty="0" smtClean="0">
                <a:latin typeface="微软雅黑" panose="020B0503020204020204" pitchFamily="34" charset="-122"/>
                <a:ea typeface="微软雅黑" panose="020B0503020204020204" pitchFamily="34" charset="-122"/>
              </a:rPr>
              <a:t>6</a:t>
            </a:r>
            <a:r>
              <a:rPr lang="zh-CN" altLang="en-US" sz="4000" dirty="0" smtClean="0">
                <a:latin typeface="微软雅黑" panose="020B0503020204020204" pitchFamily="34" charset="-122"/>
                <a:ea typeface="微软雅黑" panose="020B0503020204020204" pitchFamily="34" charset="-122"/>
              </a:rPr>
              <a:t>月</a:t>
            </a:r>
            <a:r>
              <a:rPr lang="en-US" altLang="zh-CN" sz="4000" dirty="0" smtClean="0">
                <a:latin typeface="微软雅黑" panose="020B0503020204020204" pitchFamily="34" charset="-122"/>
                <a:ea typeface="微软雅黑" panose="020B0503020204020204" pitchFamily="34" charset="-122"/>
              </a:rPr>
              <a:t>20</a:t>
            </a:r>
            <a:r>
              <a:rPr lang="zh-CN" altLang="en-US" sz="4000" dirty="0" smtClean="0">
                <a:latin typeface="微软雅黑" panose="020B0503020204020204" pitchFamily="34" charset="-122"/>
                <a:ea typeface="微软雅黑" panose="020B0503020204020204" pitchFamily="34" charset="-122"/>
              </a:rPr>
              <a:t>日前</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en-US" altLang="zh-CN" sz="4000" dirty="0" smtClean="0">
                <a:latin typeface="微软雅黑" panose="020B0503020204020204" pitchFamily="34" charset="-122"/>
                <a:ea typeface="微软雅黑" panose="020B0503020204020204" pitchFamily="34" charset="-122"/>
              </a:rPr>
              <a:t>1</a:t>
            </a:r>
            <a:r>
              <a:rPr lang="zh-CN" altLang="en-US" sz="4000" dirty="0" smtClean="0">
                <a:latin typeface="微软雅黑" panose="020B0503020204020204" pitchFamily="34" charset="-122"/>
                <a:ea typeface="微软雅黑" panose="020B0503020204020204" pitchFamily="34" charset="-122"/>
              </a:rPr>
              <a:t>、院系资料的完善</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zh-CN" altLang="en-US" sz="4000" dirty="0" smtClean="0">
                <a:latin typeface="微软雅黑" panose="020B0503020204020204" pitchFamily="34" charset="-122"/>
                <a:ea typeface="微软雅黑" panose="020B0503020204020204" pitchFamily="34" charset="-122"/>
              </a:rPr>
              <a:t>（专项负责老师的信息）</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en-US" altLang="zh-CN" sz="4000" dirty="0" smtClean="0">
                <a:latin typeface="微软雅黑" panose="020B0503020204020204" pitchFamily="34" charset="-122"/>
                <a:ea typeface="微软雅黑" panose="020B0503020204020204" pitchFamily="34" charset="-122"/>
              </a:rPr>
              <a:t>2</a:t>
            </a:r>
            <a:r>
              <a:rPr lang="zh-CN" altLang="en-US" sz="4000" dirty="0" smtClean="0">
                <a:latin typeface="微软雅黑" panose="020B0503020204020204" pitchFamily="34" charset="-122"/>
                <a:ea typeface="微软雅黑" panose="020B0503020204020204" pitchFamily="34" charset="-122"/>
              </a:rPr>
              <a:t>、发动同学注册，并完善简历</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en-US" altLang="zh-CN" sz="4000" dirty="0" smtClean="0">
                <a:latin typeface="微软雅黑" panose="020B0503020204020204" pitchFamily="34" charset="-122"/>
                <a:ea typeface="微软雅黑" panose="020B0503020204020204" pitchFamily="34" charset="-122"/>
              </a:rPr>
              <a:t>3</a:t>
            </a:r>
            <a:r>
              <a:rPr lang="zh-CN" altLang="en-US" sz="4000" dirty="0" smtClean="0">
                <a:latin typeface="微软雅黑" panose="020B0503020204020204" pitchFamily="34" charset="-122"/>
                <a:ea typeface="微软雅黑" panose="020B0503020204020204" pitchFamily="34" charset="-122"/>
              </a:rPr>
              <a:t>、院系完成对学生用户的认证</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en-US" altLang="zh-CN" sz="4000" dirty="0" smtClean="0">
                <a:latin typeface="微软雅黑" panose="020B0503020204020204" pitchFamily="34" charset="-122"/>
                <a:ea typeface="微软雅黑" panose="020B0503020204020204" pitchFamily="34" charset="-122"/>
              </a:rPr>
              <a:t>4</a:t>
            </a:r>
            <a:r>
              <a:rPr lang="zh-CN" altLang="en-US" sz="4000" dirty="0" smtClean="0">
                <a:latin typeface="微软雅黑" panose="020B0503020204020204" pitchFamily="34" charset="-122"/>
                <a:ea typeface="微软雅黑" panose="020B0503020204020204" pitchFamily="34" charset="-122"/>
              </a:rPr>
              <a:t>、用人单位信息的注册以及岗位发布</a:t>
            </a:r>
            <a:endParaRPr lang="zh-CN" altLang="en-US" sz="4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36807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8" y="1944807"/>
            <a:ext cx="9144001" cy="43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9" y="203156"/>
            <a:ext cx="9144249" cy="1569660"/>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院系团组织</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登录：</a:t>
            </a:r>
            <a:r>
              <a:rPr lang="zh-CN" altLang="en-US" sz="2400" b="1" dirty="0">
                <a:latin typeface="微软雅黑" panose="020B0503020204020204" pitchFamily="34" charset="-122"/>
                <a:ea typeface="微软雅黑" panose="020B0503020204020204" pitchFamily="34" charset="-122"/>
              </a:rPr>
              <a:t>登录后，您可以对展翅计划进行管理，如管理团组织账户、管理用人单位账户、对用人单位及学生用户进行认证、发布展翅计划相关资讯、查看统计信息</a:t>
            </a:r>
            <a:r>
              <a:rPr lang="zh-CN" altLang="en-US" sz="2400" b="1" dirty="0" smtClean="0">
                <a:latin typeface="微软雅黑" panose="020B0503020204020204" pitchFamily="34" charset="-122"/>
                <a:ea typeface="微软雅黑" panose="020B0503020204020204" pitchFamily="34" charset="-122"/>
              </a:rPr>
              <a:t>等。</a:t>
            </a:r>
            <a:endParaRPr lang="en-US" altLang="zh-CN" sz="2400" b="1" dirty="0">
              <a:latin typeface="微软雅黑" panose="020B0503020204020204" pitchFamily="34" charset="-122"/>
              <a:ea typeface="微软雅黑" panose="020B0503020204020204" pitchFamily="34" charset="-122"/>
            </a:endParaRPr>
          </a:p>
          <a:p>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在</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浏览器上打开 </a:t>
            </a:r>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http://www.zcplan.cn</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658929" y="6288877"/>
            <a:ext cx="1826141"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网站首页</a:t>
            </a:r>
          </a:p>
        </p:txBody>
      </p:sp>
    </p:spTree>
    <p:extLst>
      <p:ext uri="{BB962C8B-B14F-4D97-AF65-F5344CB8AC3E}">
        <p14:creationId xmlns:p14="http://schemas.microsoft.com/office/powerpoint/2010/main" val="214665216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r="1173" b="5454"/>
          <a:stretch/>
        </p:blipFill>
        <p:spPr bwMode="auto">
          <a:xfrm>
            <a:off x="0" y="1392546"/>
            <a:ext cx="9144000" cy="45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572052"/>
            <a:ext cx="5109091" cy="461665"/>
          </a:xfrm>
          <a:prstGeom prst="rect">
            <a:avLst/>
          </a:prstGeom>
        </p:spPr>
        <p:txBody>
          <a:bodyPr wrap="non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点击右上角或正下方“登录”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按钮。</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060589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382539"/>
            <a:ext cx="9144000" cy="442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3118" y="548680"/>
            <a:ext cx="2031325"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登录</a:t>
            </a:r>
            <a:r>
              <a:rPr lang="zh-CN" altLang="en-US" sz="2400" b="1" dirty="0" smtClean="0">
                <a:latin typeface="微软雅黑" panose="020B0503020204020204" pitchFamily="34" charset="-122"/>
                <a:ea typeface="微软雅黑" panose="020B0503020204020204" pitchFamily="34" charset="-122"/>
              </a:rPr>
              <a:t>界面</a:t>
            </a:r>
            <a:r>
              <a:rPr lang="zh-CN" altLang="en-US" sz="2400" b="1" dirty="0">
                <a:latin typeface="微软雅黑" panose="020B0503020204020204" pitchFamily="34" charset="-122"/>
                <a:ea typeface="微软雅黑" panose="020B0503020204020204" pitchFamily="34" charset="-122"/>
              </a:rPr>
              <a:t>如下</a:t>
            </a:r>
          </a:p>
        </p:txBody>
      </p:sp>
    </p:spTree>
    <p:extLst>
      <p:ext uri="{BB962C8B-B14F-4D97-AF65-F5344CB8AC3E}">
        <p14:creationId xmlns:p14="http://schemas.microsoft.com/office/powerpoint/2010/main" val="127275184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412876"/>
            <a:ext cx="9143999" cy="430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260648"/>
            <a:ext cx="9135977" cy="830997"/>
          </a:xfrm>
          <a:prstGeom prst="rect">
            <a:avLst/>
          </a:prstGeom>
        </p:spPr>
        <p:txBody>
          <a:bodyPr wrap="square">
            <a:spAutoFit/>
          </a:bodyPr>
          <a:lstStyle/>
          <a:p>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选择</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“团</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组织</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入口，填写用户名及密码</a:t>
            </a:r>
            <a:r>
              <a:rPr lang="zh-CN" altLang="en-US" sz="2400" b="1" dirty="0">
                <a:solidFill>
                  <a:srgbClr val="FF0000"/>
                </a:solidFill>
                <a:latin typeface="微软雅黑" panose="020B0503020204020204" pitchFamily="34" charset="-122"/>
                <a:ea typeface="微软雅黑" panose="020B0503020204020204" pitchFamily="34" charset="-122"/>
              </a:rPr>
              <a:t>（首次登录时请</a:t>
            </a:r>
            <a:r>
              <a:rPr lang="zh-CN" altLang="en-US" sz="2400" b="1" dirty="0" smtClean="0">
                <a:solidFill>
                  <a:srgbClr val="FF0000"/>
                </a:solidFill>
                <a:latin typeface="微软雅黑" panose="020B0503020204020204" pitchFamily="34" charset="-122"/>
                <a:ea typeface="微软雅黑" panose="020B0503020204020204" pitchFamily="34" charset="-122"/>
              </a:rPr>
              <a:t>使用校团委统一</a:t>
            </a:r>
            <a:r>
              <a:rPr lang="zh-CN" altLang="en-US" sz="2400" b="1" dirty="0">
                <a:solidFill>
                  <a:srgbClr val="FF0000"/>
                </a:solidFill>
                <a:latin typeface="微软雅黑" panose="020B0503020204020204" pitchFamily="34" charset="-122"/>
                <a:ea typeface="微软雅黑" panose="020B0503020204020204" pitchFamily="34" charset="-122"/>
              </a:rPr>
              <a:t>发布的账号和初始密码</a:t>
            </a:r>
            <a:r>
              <a:rPr lang="zh-CN" altLang="en-US" sz="2400" b="1" dirty="0" smtClean="0">
                <a:solidFill>
                  <a:srgbClr val="FF0000"/>
                </a:solidFill>
                <a:latin typeface="微软雅黑" panose="020B0503020204020204" pitchFamily="34" charset="-122"/>
                <a:ea typeface="微软雅黑" panose="020B0503020204020204" pitchFamily="34" charset="-122"/>
              </a:rPr>
              <a:t>）</a:t>
            </a:r>
            <a:r>
              <a:rPr lang="zh-CN" altLang="en-US" sz="2400" b="1" dirty="0" smtClean="0">
                <a:solidFill>
                  <a:srgbClr val="0070C0"/>
                </a:solidFill>
                <a:latin typeface="微软雅黑" panose="020B0503020204020204" pitchFamily="34" charset="-122"/>
                <a:ea typeface="微软雅黑" panose="020B0503020204020204" pitchFamily="34" charset="-122"/>
              </a:rPr>
              <a:t>，</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点击</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“登录”</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endPar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239261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90" y="332656"/>
            <a:ext cx="9144000" cy="830997"/>
          </a:xfrm>
          <a:prstGeom prst="rect">
            <a:avLst/>
          </a:prstGeom>
        </p:spPr>
        <p:txBody>
          <a:bodyPr wrap="square">
            <a:spAutoFit/>
          </a:bodyPr>
          <a:lstStyle/>
          <a:p>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用人</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单位管理：</a:t>
            </a:r>
            <a:r>
              <a:rPr lang="zh-CN" altLang="en-US" sz="2400" b="1" dirty="0">
                <a:latin typeface="微软雅黑" panose="020B0503020204020204" pitchFamily="34" charset="-122"/>
                <a:ea typeface="微软雅黑" panose="020B0503020204020204" pitchFamily="34" charset="-122"/>
              </a:rPr>
              <a:t>登录后，团组织可以对所属辖区内的用人单位账户进行管理，对其进行创建、认证、停用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启用、删除等操作。</a:t>
            </a:r>
          </a:p>
        </p:txBody>
      </p:sp>
      <p:sp>
        <p:nvSpPr>
          <p:cNvPr id="6" name="矩形 5"/>
          <p:cNvSpPr/>
          <p:nvPr/>
        </p:nvSpPr>
        <p:spPr>
          <a:xfrm>
            <a:off x="6490" y="5307389"/>
            <a:ext cx="9144000" cy="1569660"/>
          </a:xfrm>
          <a:prstGeom prst="rect">
            <a:avLst/>
          </a:prstGeom>
        </p:spPr>
        <p:txBody>
          <a:bodyPr wrap="square">
            <a:spAutoFit/>
          </a:bodyPr>
          <a:lstStyle/>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1)</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登录展翅</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计划。</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2)</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在用户中心页面的左侧导航栏处点击“用人单位管理”</a:t>
            </a: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rPr>
              <a:t>版块。</a:t>
            </a:r>
            <a:endPar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endParaRPr>
          </a:p>
          <a:p>
            <a:r>
              <a:rPr lang="en-US" altLang="zh-CN" sz="2400" b="1" dirty="0">
                <a:solidFill>
                  <a:schemeClr val="tx2">
                    <a:lumMod val="60000"/>
                    <a:lumOff val="40000"/>
                  </a:schemeClr>
                </a:solidFill>
                <a:latin typeface="微软雅黑" panose="020B0503020204020204" pitchFamily="34" charset="-122"/>
                <a:ea typeface="微软雅黑" panose="020B0503020204020204" pitchFamily="34" charset="-122"/>
              </a:rPr>
              <a:t>3</a:t>
            </a: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rPr>
              <a:t>)</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选择上方 “用人单位管理”版块，在页面的“操作”栏中，可点击查看用人单位详情、编辑用人单位资料及停用用人单位权限。</a:t>
            </a:r>
            <a:endParaRPr lang="zh-CN" altLang="en-US" sz="2400" dirty="0">
              <a:solidFill>
                <a:schemeClr val="tx2">
                  <a:lumMod val="60000"/>
                  <a:lumOff val="40000"/>
                </a:schemeClr>
              </a:solidFill>
            </a:endParaRPr>
          </a:p>
        </p:txBody>
      </p:sp>
      <p:pic>
        <p:nvPicPr>
          <p:cNvPr id="2" name="图片 1"/>
          <p:cNvPicPr>
            <a:picLocks noChangeAspect="1"/>
          </p:cNvPicPr>
          <p:nvPr/>
        </p:nvPicPr>
        <p:blipFill>
          <a:blip r:embed="rId2"/>
          <a:stretch>
            <a:fillRect/>
          </a:stretch>
        </p:blipFill>
        <p:spPr>
          <a:xfrm>
            <a:off x="9205" y="1163653"/>
            <a:ext cx="9134796" cy="4051803"/>
          </a:xfrm>
          <a:prstGeom prst="rect">
            <a:avLst/>
          </a:prstGeom>
        </p:spPr>
      </p:pic>
      <p:sp>
        <p:nvSpPr>
          <p:cNvPr id="3" name="文本框 2"/>
          <p:cNvSpPr txBox="1"/>
          <p:nvPr/>
        </p:nvSpPr>
        <p:spPr>
          <a:xfrm>
            <a:off x="2771800" y="3009534"/>
            <a:ext cx="864096" cy="360040"/>
          </a:xfrm>
          <a:prstGeom prst="rect">
            <a:avLst/>
          </a:prstGeom>
          <a:noFill/>
          <a:ln w="38100">
            <a:solidFill>
              <a:srgbClr val="FF0000"/>
            </a:solidFill>
          </a:ln>
        </p:spPr>
        <p:txBody>
          <a:bodyPr wrap="square" rtlCol="0">
            <a:spAutoFit/>
          </a:bodyPr>
          <a:lstStyle/>
          <a:p>
            <a:endParaRPr lang="zh-CN" altLang="en-US" dirty="0"/>
          </a:p>
        </p:txBody>
      </p:sp>
      <p:sp>
        <p:nvSpPr>
          <p:cNvPr id="7" name="文本框 6"/>
          <p:cNvSpPr txBox="1"/>
          <p:nvPr/>
        </p:nvSpPr>
        <p:spPr>
          <a:xfrm>
            <a:off x="1511152" y="4149080"/>
            <a:ext cx="864096" cy="360040"/>
          </a:xfrm>
          <a:prstGeom prst="rect">
            <a:avLst/>
          </a:prstGeom>
          <a:noFill/>
          <a:ln w="38100">
            <a:solidFill>
              <a:srgbClr val="FF0000"/>
            </a:solidFill>
          </a:ln>
        </p:spPr>
        <p:txBody>
          <a:bodyPr wrap="square" rtlCol="0">
            <a:spAutoFit/>
          </a:bodyPr>
          <a:lstStyle/>
          <a:p>
            <a:endParaRPr lang="zh-CN" altLang="en-US" dirty="0"/>
          </a:p>
        </p:txBody>
      </p:sp>
      <p:sp>
        <p:nvSpPr>
          <p:cNvPr id="8" name="文本框 7"/>
          <p:cNvSpPr txBox="1"/>
          <p:nvPr/>
        </p:nvSpPr>
        <p:spPr>
          <a:xfrm>
            <a:off x="5436096" y="3645024"/>
            <a:ext cx="1512168" cy="360040"/>
          </a:xfrm>
          <a:prstGeom prst="rect">
            <a:avLst/>
          </a:prstGeom>
          <a:noFill/>
          <a:ln w="38100">
            <a:solidFill>
              <a:srgbClr val="FF0000"/>
            </a:solidFill>
          </a:ln>
        </p:spPr>
        <p:txBody>
          <a:bodyPr wrap="square" rtlCol="0">
            <a:spAutoFit/>
          </a:bodyPr>
          <a:lstStyle/>
          <a:p>
            <a:endParaRPr lang="zh-CN" altLang="en-US" dirty="0"/>
          </a:p>
        </p:txBody>
      </p:sp>
    </p:spTree>
    <p:extLst>
      <p:ext uri="{BB962C8B-B14F-4D97-AF65-F5344CB8AC3E}">
        <p14:creationId xmlns:p14="http://schemas.microsoft.com/office/powerpoint/2010/main" val="17675687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718</TotalTime>
  <Words>2774</Words>
  <Application>Microsoft Office PowerPoint</Application>
  <PresentationFormat>全屏显示(4:3)</PresentationFormat>
  <Paragraphs>216</Paragraphs>
  <Slides>44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44</vt:i4>
      </vt:variant>
    </vt:vector>
  </HeadingPairs>
  <TitlesOfParts>
    <vt:vector size="49"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例子： 账号：中文系 密码：zwx（拼音首字母小写） 希望第一次登陆就修改密码 </vt:lpstr>
      <vt:lpstr>6月20日前 1、院系资料的完善 （专项负责老师的信息） 2、发动同学注册，并完善简历 3、院系完成对学生用户的认证 4、用人单位信息的注册以及岗位发布</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Kalure</dc:creator>
  <cp:lastModifiedBy>方旭彬</cp:lastModifiedBy>
  <cp:revision>74</cp:revision>
  <dcterms:created xsi:type="dcterms:W3CDTF">2014-05-25T13:09:12Z</dcterms:created>
  <dcterms:modified xsi:type="dcterms:W3CDTF">2014-06-12T11:54:03Z</dcterms:modified>
</cp:coreProperties>
</file>